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68" r:id="rId5"/>
    <p:sldId id="269" r:id="rId6"/>
    <p:sldId id="273" r:id="rId7"/>
    <p:sldId id="272" r:id="rId8"/>
    <p:sldId id="277" r:id="rId9"/>
    <p:sldId id="279" r:id="rId10"/>
    <p:sldId id="280" r:id="rId11"/>
    <p:sldId id="281" r:id="rId12"/>
    <p:sldId id="283" r:id="rId13"/>
    <p:sldId id="284" r:id="rId14"/>
    <p:sldId id="282" r:id="rId15"/>
    <p:sldId id="285" r:id="rId16"/>
    <p:sldId id="274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4" r:id="rId25"/>
    <p:sldId id="293" r:id="rId26"/>
    <p:sldId id="296" r:id="rId27"/>
    <p:sldId id="298" r:id="rId28"/>
    <p:sldId id="295" r:id="rId29"/>
    <p:sldId id="297" r:id="rId30"/>
    <p:sldId id="303" r:id="rId31"/>
    <p:sldId id="301" r:id="rId32"/>
    <p:sldId id="302" r:id="rId33"/>
    <p:sldId id="304" r:id="rId34"/>
    <p:sldId id="307" r:id="rId35"/>
    <p:sldId id="306" r:id="rId36"/>
    <p:sldId id="300" r:id="rId37"/>
    <p:sldId id="299" r:id="rId38"/>
    <p:sldId id="278" r:id="rId39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713" autoAdjust="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8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FF1E9-C400-4787-9EBE-7E2369A40695}" type="doc">
      <dgm:prSet loTypeId="urn:microsoft.com/office/officeart/2011/layout/InterconnectedBlockProcess" loCatId="process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9973DBD4-90CD-4290-8BFE-98DD059D9533}">
      <dgm:prSet phldrT="[Text]"/>
      <dgm:spPr/>
      <dgm:t>
        <a:bodyPr/>
        <a:lstStyle/>
        <a:p>
          <a:pPr rtl="0"/>
          <a:r>
            <a:rPr lang="nl-NL" noProof="0" dirty="0"/>
            <a:t>J</a:t>
          </a:r>
          <a:r>
            <a:rPr lang="nl" noProof="0" dirty="0"/>
            <a:t>e attitude</a:t>
          </a:r>
        </a:p>
      </dgm:t>
      <dgm:extLst>
        <a:ext uri="{E40237B7-FDA0-4F09-8148-C483321AD2D9}">
          <dgm14:cNvPr xmlns:dgm14="http://schemas.microsoft.com/office/drawing/2010/diagram" id="0" name="" title="Step 1 heading "/>
        </a:ext>
      </dgm:extLst>
    </dgm:pt>
    <dgm:pt modelId="{103DDE2D-4BA9-46E4-B7D5-20AC68D5AF79}" type="parTrans" cxnId="{BE946E77-33F8-4D64-A0D4-AF0C74135D36}">
      <dgm:prSet/>
      <dgm:spPr/>
      <dgm:t>
        <a:bodyPr rtlCol="0"/>
        <a:lstStyle/>
        <a:p>
          <a:pPr rtl="0"/>
          <a:endParaRPr lang="en-US"/>
        </a:p>
      </dgm:t>
    </dgm:pt>
    <dgm:pt modelId="{C2971989-7AAA-42A2-A4EF-884E090F6962}" type="sibTrans" cxnId="{BE946E77-33F8-4D64-A0D4-AF0C74135D36}">
      <dgm:prSet/>
      <dgm:spPr/>
      <dgm:t>
        <a:bodyPr rtlCol="0"/>
        <a:lstStyle/>
        <a:p>
          <a:pPr rtl="0"/>
          <a:endParaRPr lang="en-US"/>
        </a:p>
      </dgm:t>
    </dgm:pt>
    <dgm:pt modelId="{DC116BB7-7E08-4371-8427-129FC519EAC3}">
      <dgm:prSet phldrT="[Text]"/>
      <dgm:spPr/>
      <dgm:t>
        <a:bodyPr rtlCol="0"/>
        <a:lstStyle/>
        <a:p>
          <a:pPr algn="ctr" rtl="0"/>
          <a:r>
            <a:rPr lang="nl-NL" noProof="0" dirty="0"/>
            <a:t>D</a:t>
          </a:r>
          <a:r>
            <a:rPr lang="nl" noProof="0" dirty="0"/>
            <a:t>e eindtoets</a:t>
          </a:r>
        </a:p>
      </dgm:t>
      <dgm:extLst>
        <a:ext uri="{E40237B7-FDA0-4F09-8148-C483321AD2D9}">
          <dgm14:cNvPr xmlns:dgm14="http://schemas.microsoft.com/office/drawing/2010/diagram" id="0" name="" title="Step 2 heading"/>
        </a:ext>
      </dgm:extLst>
    </dgm:pt>
    <dgm:pt modelId="{D9D289B4-455D-4A02-8505-A4AF490B105A}" type="parTrans" cxnId="{CB4B7FE7-8AFF-4751-A507-684CB9536E49}">
      <dgm:prSet/>
      <dgm:spPr/>
      <dgm:t>
        <a:bodyPr rtlCol="0"/>
        <a:lstStyle/>
        <a:p>
          <a:pPr rtl="0"/>
          <a:endParaRPr lang="en-US"/>
        </a:p>
      </dgm:t>
    </dgm:pt>
    <dgm:pt modelId="{0DFF8ADE-93F1-470A-9A46-AAD178A95DAC}" type="sibTrans" cxnId="{CB4B7FE7-8AFF-4751-A507-684CB9536E49}">
      <dgm:prSet/>
      <dgm:spPr/>
      <dgm:t>
        <a:bodyPr rtlCol="0"/>
        <a:lstStyle/>
        <a:p>
          <a:pPr rtl="0"/>
          <a:endParaRPr lang="en-US"/>
        </a:p>
      </dgm:t>
    </dgm:pt>
    <dgm:pt modelId="{CDA36253-46B1-4579-98B8-8C5F85390E57}">
      <dgm:prSet phldrT="[Text]" custT="1"/>
      <dgm:spPr/>
      <dgm:t>
        <a:bodyPr rtlCol="0"/>
        <a:lstStyle/>
        <a:p>
          <a:pPr algn="l" rtl="0"/>
          <a:endParaRPr lang="nl-NL" sz="20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 rtl="0"/>
          <a:r>
            <a:rPr lang="nl-NL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G</a:t>
          </a:r>
          <a:r>
            <a:rPr lang="nl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aat over de lessen en tekst die je van ons krijgt.</a:t>
          </a:r>
        </a:p>
        <a:p>
          <a:pPr algn="l" rtl="0"/>
          <a:r>
            <a:rPr lang="nl-NL" sz="2000" b="0" noProof="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</a:t>
          </a:r>
          <a:r>
            <a:rPr lang="nl" sz="2000" b="0" noProof="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oe deze er uit gaat zien is nog niet helemaal duidelijk maar er zullen in ieder geval meerkeuze vragen bij zitten</a:t>
          </a:r>
        </a:p>
        <a:p>
          <a:pPr algn="l" rtl="0"/>
          <a:endParaRPr lang="nl" sz="20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ACEAB6EC-AA1D-4924-9607-920AF547F530}" type="parTrans" cxnId="{CBE684EA-7285-45DB-BE1C-833E3F4C7507}">
      <dgm:prSet/>
      <dgm:spPr/>
      <dgm:t>
        <a:bodyPr rtlCol="0"/>
        <a:lstStyle/>
        <a:p>
          <a:pPr rtl="0"/>
          <a:endParaRPr lang="en-US"/>
        </a:p>
      </dgm:t>
    </dgm:pt>
    <dgm:pt modelId="{EBAFA115-C9A8-4243-8E32-FA3EB149282E}" type="sibTrans" cxnId="{CBE684EA-7285-45DB-BE1C-833E3F4C7507}">
      <dgm:prSet/>
      <dgm:spPr/>
      <dgm:t>
        <a:bodyPr rtlCol="0"/>
        <a:lstStyle/>
        <a:p>
          <a:pPr rtl="0"/>
          <a:endParaRPr lang="en-US"/>
        </a:p>
      </dgm:t>
    </dgm:pt>
    <dgm:pt modelId="{7CECA0AB-610B-40F3-B090-6F1635DEEBA3}">
      <dgm:prSet phldrT="[Text]"/>
      <dgm:spPr/>
      <dgm:t>
        <a:bodyPr rtlCol="0"/>
        <a:lstStyle/>
        <a:p>
          <a:pPr rtl="0"/>
          <a:r>
            <a:rPr lang="nl" noProof="0" dirty="0"/>
            <a:t>opdrachten</a:t>
          </a:r>
        </a:p>
      </dgm:t>
      <dgm:extLst>
        <a:ext uri="{E40237B7-FDA0-4F09-8148-C483321AD2D9}">
          <dgm14:cNvPr xmlns:dgm14="http://schemas.microsoft.com/office/drawing/2010/diagram" id="0" name="" title="Step 3 heading"/>
        </a:ext>
      </dgm:extLst>
    </dgm:pt>
    <dgm:pt modelId="{BAF2E384-230D-4858-9CE7-77AA704A69F6}" type="parTrans" cxnId="{08C14A99-C365-4AD5-A145-67440E119CFE}">
      <dgm:prSet/>
      <dgm:spPr/>
      <dgm:t>
        <a:bodyPr rtlCol="0"/>
        <a:lstStyle/>
        <a:p>
          <a:pPr rtl="0"/>
          <a:endParaRPr lang="en-US"/>
        </a:p>
      </dgm:t>
    </dgm:pt>
    <dgm:pt modelId="{2688901E-AE32-4DA5-A99E-0AC13433ABD5}" type="sibTrans" cxnId="{08C14A99-C365-4AD5-A145-67440E119CFE}">
      <dgm:prSet/>
      <dgm:spPr/>
      <dgm:t>
        <a:bodyPr rtlCol="0"/>
        <a:lstStyle/>
        <a:p>
          <a:pPr rtl="0"/>
          <a:endParaRPr lang="en-US"/>
        </a:p>
      </dgm:t>
    </dgm:pt>
    <dgm:pt modelId="{DE12BBA5-C089-4ACB-BADE-65AA86BAFE31}">
      <dgm:prSet custT="1"/>
      <dgm:spPr/>
      <dgm:t>
        <a:bodyPr/>
        <a:lstStyle/>
        <a:p>
          <a:pPr algn="l" rtl="0"/>
          <a:r>
            <a:rPr lang="nl-NL" sz="24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nl" sz="24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at is je houding tijdens de lessen en je aanwezigheid.</a:t>
          </a:r>
        </a:p>
        <a:p>
          <a:pPr algn="l" rtl="0"/>
          <a:r>
            <a:rPr lang="nl-NL" sz="2000" b="0" noProof="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</a:t>
          </a:r>
          <a:r>
            <a:rPr lang="nl" sz="2000" b="0" noProof="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 hangt dus helemaal van jou af</a:t>
          </a:r>
        </a:p>
      </dgm:t>
    </dgm:pt>
    <dgm:pt modelId="{8D8A5C67-C0AB-4D3E-9924-D446FD3FF15E}" type="parTrans" cxnId="{B007EBCF-FB28-42EC-9CF4-961FD19DB395}">
      <dgm:prSet/>
      <dgm:spPr/>
      <dgm:t>
        <a:bodyPr/>
        <a:lstStyle/>
        <a:p>
          <a:endParaRPr lang="nl-NL"/>
        </a:p>
      </dgm:t>
    </dgm:pt>
    <dgm:pt modelId="{3139DDA2-EF51-4D04-93E7-2DFF6411D144}" type="sibTrans" cxnId="{B007EBCF-FB28-42EC-9CF4-961FD19DB395}">
      <dgm:prSet/>
      <dgm:spPr/>
      <dgm:t>
        <a:bodyPr/>
        <a:lstStyle/>
        <a:p>
          <a:endParaRPr lang="nl-NL"/>
        </a:p>
      </dgm:t>
    </dgm:pt>
    <dgm:pt modelId="{90ADB4CF-2704-400F-8390-D4E0A0E8EC2E}">
      <dgm:prSet custT="1"/>
      <dgm:spPr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pPr algn="l" rtl="0"/>
          <a:r>
            <a:rPr lang="nl" sz="2300" b="1" noProof="0" dirty="0"/>
            <a:t>Concurentie Concurentie beding</a:t>
          </a:r>
          <a:endParaRPr lang="nl" sz="2000" b="0" noProof="0" dirty="0">
            <a:solidFill>
              <a:schemeClr val="accent5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l" rtl="0"/>
          <a:r>
            <a:rPr lang="nl-NL" sz="2000" b="0" noProof="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</a:t>
          </a:r>
          <a:r>
            <a:rPr lang="nl" sz="2000" b="0" noProof="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 zoekt uit wat dat inhoudt en hoe je ervan af kunt komen. </a:t>
          </a:r>
          <a:r>
            <a:rPr lang="nl-NL" sz="2000" b="0" noProof="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</a:t>
          </a:r>
          <a:r>
            <a:rPr lang="nl" sz="2000" b="0" noProof="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anuit de visie van de werknemer en werkgever</a:t>
          </a:r>
          <a:endParaRPr lang="nl-NL" sz="2000" b="0" dirty="0">
            <a:solidFill>
              <a:schemeClr val="accent5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B47449-5720-46D2-BF71-909B9F250E80}" type="parTrans" cxnId="{79736E19-BC45-4CFE-9EDF-A9FEDEFFA857}">
      <dgm:prSet/>
      <dgm:spPr/>
      <dgm:t>
        <a:bodyPr/>
        <a:lstStyle/>
        <a:p>
          <a:endParaRPr lang="nl-NL"/>
        </a:p>
      </dgm:t>
    </dgm:pt>
    <dgm:pt modelId="{D42C3629-0D0A-44E3-8015-5D1BD6235AAB}" type="sibTrans" cxnId="{79736E19-BC45-4CFE-9EDF-A9FEDEFFA857}">
      <dgm:prSet/>
      <dgm:spPr/>
      <dgm:t>
        <a:bodyPr/>
        <a:lstStyle/>
        <a:p>
          <a:endParaRPr lang="nl-NL"/>
        </a:p>
      </dgm:t>
    </dgm:pt>
    <dgm:pt modelId="{B75A8043-2A5C-40F5-AB52-84B648833440}" type="pres">
      <dgm:prSet presAssocID="{25CFF1E9-C400-4787-9EBE-7E2369A4069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12C1E06A-EA1F-4CA8-A626-CC69DDF632FB}" type="pres">
      <dgm:prSet presAssocID="{7CECA0AB-610B-40F3-B090-6F1635DEEBA3}" presName="ChildAccent3" presStyleCnt="0"/>
      <dgm:spPr/>
    </dgm:pt>
    <dgm:pt modelId="{878FC103-C764-4B12-881B-D0533F7D9205}" type="pres">
      <dgm:prSet presAssocID="{7CECA0AB-610B-40F3-B090-6F1635DEEBA3}" presName="ChildAccent" presStyleLbl="alignImgPlace1" presStyleIdx="0" presStyleCnt="3" custScaleX="147291" custScaleY="104937" custLinFactNeighborX="45953" custLinFactNeighborY="-469"/>
      <dgm:spPr/>
    </dgm:pt>
    <dgm:pt modelId="{282A2CFE-F062-4629-810C-5804D8DB16F8}" type="pres">
      <dgm:prSet presAssocID="{7CECA0AB-610B-40F3-B090-6F1635DEEBA3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7D539AB-F6E5-4F46-BE6B-474374D6A3DA}" type="pres">
      <dgm:prSet presAssocID="{7CECA0AB-610B-40F3-B090-6F1635DEEBA3}" presName="Parent3" presStyleLbl="node1" presStyleIdx="0" presStyleCnt="3" custScaleX="142146" custScaleY="144001" custLinFactNeighborX="51231">
        <dgm:presLayoutVars>
          <dgm:chMax val="2"/>
          <dgm:chPref val="1"/>
          <dgm:bulletEnabled val="1"/>
        </dgm:presLayoutVars>
      </dgm:prSet>
      <dgm:spPr/>
    </dgm:pt>
    <dgm:pt modelId="{01A93EBE-B6CC-44D9-96D8-9EC440AA2DF8}" type="pres">
      <dgm:prSet presAssocID="{DC116BB7-7E08-4371-8427-129FC519EAC3}" presName="ChildAccent2" presStyleCnt="0"/>
      <dgm:spPr/>
    </dgm:pt>
    <dgm:pt modelId="{8481E0A1-3340-4D41-A335-19FC673E8623}" type="pres">
      <dgm:prSet presAssocID="{DC116BB7-7E08-4371-8427-129FC519EAC3}" presName="ChildAccent" presStyleLbl="alignImgPlace1" presStyleIdx="1" presStyleCnt="3" custScaleX="137551" custLinFactNeighborX="-13356" custLinFactNeighborY="809"/>
      <dgm:spPr/>
    </dgm:pt>
    <dgm:pt modelId="{0AE8916F-9FB8-40E3-82AE-C07E45D61326}" type="pres">
      <dgm:prSet presAssocID="{DC116BB7-7E08-4371-8427-129FC519EAC3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62B26E2-3F53-45C3-8A5D-BDB13ED86F84}" type="pres">
      <dgm:prSet presAssocID="{DC116BB7-7E08-4371-8427-129FC519EAC3}" presName="Parent2" presStyleLbl="node1" presStyleIdx="1" presStyleCnt="3" custScaleX="150907" custScaleY="122179" custLinFactNeighborX="-17297" custLinFactNeighborY="6522">
        <dgm:presLayoutVars>
          <dgm:chMax val="2"/>
          <dgm:chPref val="1"/>
          <dgm:bulletEnabled val="1"/>
        </dgm:presLayoutVars>
      </dgm:prSet>
      <dgm:spPr/>
    </dgm:pt>
    <dgm:pt modelId="{45FD4591-DBFF-4CB2-9093-D43637390FB5}" type="pres">
      <dgm:prSet presAssocID="{9973DBD4-90CD-4290-8BFE-98DD059D9533}" presName="ChildAccent1" presStyleCnt="0"/>
      <dgm:spPr/>
    </dgm:pt>
    <dgm:pt modelId="{3830D3E1-928E-44CE-8B15-1E0CB9FA2D58}" type="pres">
      <dgm:prSet presAssocID="{9973DBD4-90CD-4290-8BFE-98DD059D9533}" presName="ChildAccent" presStyleLbl="alignImgPlace1" presStyleIdx="2" presStyleCnt="3" custScaleX="102155" custScaleY="106765" custLinFactNeighborX="-31045" custLinFactNeighborY="9206"/>
      <dgm:spPr/>
    </dgm:pt>
    <dgm:pt modelId="{B1BE7A79-853A-4053-B20E-911788D679BC}" type="pres">
      <dgm:prSet presAssocID="{9973DBD4-90CD-4290-8BFE-98DD059D953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9B834B-0576-4B5D-B813-1B600D181483}" type="pres">
      <dgm:prSet presAssocID="{9973DBD4-90CD-4290-8BFE-98DD059D9533}" presName="Parent1" presStyleLbl="node1" presStyleIdx="2" presStyleCnt="3" custScaleX="100762" custScaleY="142039" custLinFactNeighborX="-27393" custLinFactNeighborY="29683">
        <dgm:presLayoutVars>
          <dgm:chMax val="2"/>
          <dgm:chPref val="1"/>
          <dgm:bulletEnabled val="1"/>
        </dgm:presLayoutVars>
      </dgm:prSet>
      <dgm:spPr/>
    </dgm:pt>
  </dgm:ptLst>
  <dgm:cxnLst>
    <dgm:cxn modelId="{D5B74509-A1B1-48A3-BA06-0B5C64FC9B8E}" type="presOf" srcId="{CDA36253-46B1-4579-98B8-8C5F85390E57}" destId="{0AE8916F-9FB8-40E3-82AE-C07E45D61326}" srcOrd="1" destOrd="0" presId="urn:microsoft.com/office/officeart/2011/layout/InterconnectedBlockProcess"/>
    <dgm:cxn modelId="{2A64B715-50DB-4E0F-B206-88F73CF1D735}" type="presOf" srcId="{7CECA0AB-610B-40F3-B090-6F1635DEEBA3}" destId="{37D539AB-F6E5-4F46-BE6B-474374D6A3DA}" srcOrd="0" destOrd="0" presId="urn:microsoft.com/office/officeart/2011/layout/InterconnectedBlockProcess"/>
    <dgm:cxn modelId="{79736E19-BC45-4CFE-9EDF-A9FEDEFFA857}" srcId="{7CECA0AB-610B-40F3-B090-6F1635DEEBA3}" destId="{90ADB4CF-2704-400F-8390-D4E0A0E8EC2E}" srcOrd="0" destOrd="0" parTransId="{7CB47449-5720-46D2-BF71-909B9F250E80}" sibTransId="{D42C3629-0D0A-44E3-8015-5D1BD6235AAB}"/>
    <dgm:cxn modelId="{C01FDF22-0350-4F19-ACA3-E813FF6DCC1A}" type="presOf" srcId="{CDA36253-46B1-4579-98B8-8C5F85390E57}" destId="{8481E0A1-3340-4D41-A335-19FC673E8623}" srcOrd="0" destOrd="0" presId="urn:microsoft.com/office/officeart/2011/layout/InterconnectedBlockProcess"/>
    <dgm:cxn modelId="{13BEA12B-208F-4875-8428-25EC51B16C9C}" type="presOf" srcId="{9973DBD4-90CD-4290-8BFE-98DD059D9533}" destId="{689B834B-0576-4B5D-B813-1B600D181483}" srcOrd="0" destOrd="0" presId="urn:microsoft.com/office/officeart/2011/layout/InterconnectedBlockProcess"/>
    <dgm:cxn modelId="{08C7F739-11F9-44FA-B81A-62FD0893075E}" type="presOf" srcId="{DE12BBA5-C089-4ACB-BADE-65AA86BAFE31}" destId="{B1BE7A79-853A-4053-B20E-911788D679BC}" srcOrd="1" destOrd="0" presId="urn:microsoft.com/office/officeart/2011/layout/InterconnectedBlockProcess"/>
    <dgm:cxn modelId="{C4796661-1287-40A4-B47F-4C252ACD230B}" type="presOf" srcId="{DC116BB7-7E08-4371-8427-129FC519EAC3}" destId="{F62B26E2-3F53-45C3-8A5D-BDB13ED86F84}" srcOrd="0" destOrd="0" presId="urn:microsoft.com/office/officeart/2011/layout/InterconnectedBlockProcess"/>
    <dgm:cxn modelId="{8B5F9B42-7123-4FAA-B4DE-F88ABE26D12C}" type="presOf" srcId="{90ADB4CF-2704-400F-8390-D4E0A0E8EC2E}" destId="{282A2CFE-F062-4629-810C-5804D8DB16F8}" srcOrd="1" destOrd="0" presId="urn:microsoft.com/office/officeart/2011/layout/InterconnectedBlockProcess"/>
    <dgm:cxn modelId="{BE946E77-33F8-4D64-A0D4-AF0C74135D36}" srcId="{25CFF1E9-C400-4787-9EBE-7E2369A40695}" destId="{9973DBD4-90CD-4290-8BFE-98DD059D9533}" srcOrd="0" destOrd="0" parTransId="{103DDE2D-4BA9-46E4-B7D5-20AC68D5AF79}" sibTransId="{C2971989-7AAA-42A2-A4EF-884E090F6962}"/>
    <dgm:cxn modelId="{08C14A99-C365-4AD5-A145-67440E119CFE}" srcId="{25CFF1E9-C400-4787-9EBE-7E2369A40695}" destId="{7CECA0AB-610B-40F3-B090-6F1635DEEBA3}" srcOrd="2" destOrd="0" parTransId="{BAF2E384-230D-4858-9CE7-77AA704A69F6}" sibTransId="{2688901E-AE32-4DA5-A99E-0AC13433ABD5}"/>
    <dgm:cxn modelId="{8657889A-C19F-4104-9CC5-B1587DB14471}" type="presOf" srcId="{90ADB4CF-2704-400F-8390-D4E0A0E8EC2E}" destId="{878FC103-C764-4B12-881B-D0533F7D9205}" srcOrd="0" destOrd="0" presId="urn:microsoft.com/office/officeart/2011/layout/InterconnectedBlockProcess"/>
    <dgm:cxn modelId="{19B622C1-5EE9-4F90-B4C7-CC40C62A1370}" type="presOf" srcId="{25CFF1E9-C400-4787-9EBE-7E2369A40695}" destId="{B75A8043-2A5C-40F5-AB52-84B648833440}" srcOrd="0" destOrd="0" presId="urn:microsoft.com/office/officeart/2011/layout/InterconnectedBlockProcess"/>
    <dgm:cxn modelId="{B007EBCF-FB28-42EC-9CF4-961FD19DB395}" srcId="{9973DBD4-90CD-4290-8BFE-98DD059D9533}" destId="{DE12BBA5-C089-4ACB-BADE-65AA86BAFE31}" srcOrd="0" destOrd="0" parTransId="{8D8A5C67-C0AB-4D3E-9924-D446FD3FF15E}" sibTransId="{3139DDA2-EF51-4D04-93E7-2DFF6411D144}"/>
    <dgm:cxn modelId="{CB4B7FE7-8AFF-4751-A507-684CB9536E49}" srcId="{25CFF1E9-C400-4787-9EBE-7E2369A40695}" destId="{DC116BB7-7E08-4371-8427-129FC519EAC3}" srcOrd="1" destOrd="0" parTransId="{D9D289B4-455D-4A02-8505-A4AF490B105A}" sibTransId="{0DFF8ADE-93F1-470A-9A46-AAD178A95DAC}"/>
    <dgm:cxn modelId="{CBE684EA-7285-45DB-BE1C-833E3F4C7507}" srcId="{DC116BB7-7E08-4371-8427-129FC519EAC3}" destId="{CDA36253-46B1-4579-98B8-8C5F85390E57}" srcOrd="0" destOrd="0" parTransId="{ACEAB6EC-AA1D-4924-9607-920AF547F530}" sibTransId="{EBAFA115-C9A8-4243-8E32-FA3EB149282E}"/>
    <dgm:cxn modelId="{A9E72AF6-381A-4B69-99D9-F64DD784D27F}" type="presOf" srcId="{DE12BBA5-C089-4ACB-BADE-65AA86BAFE31}" destId="{3830D3E1-928E-44CE-8B15-1E0CB9FA2D58}" srcOrd="0" destOrd="0" presId="urn:microsoft.com/office/officeart/2011/layout/InterconnectedBlockProcess"/>
    <dgm:cxn modelId="{04855692-6EF7-4170-926B-C6DF5D7843ED}" type="presParOf" srcId="{B75A8043-2A5C-40F5-AB52-84B648833440}" destId="{12C1E06A-EA1F-4CA8-A626-CC69DDF632FB}" srcOrd="0" destOrd="0" presId="urn:microsoft.com/office/officeart/2011/layout/InterconnectedBlockProcess"/>
    <dgm:cxn modelId="{0349B072-120C-446C-95CC-693B00EE05B5}" type="presParOf" srcId="{12C1E06A-EA1F-4CA8-A626-CC69DDF632FB}" destId="{878FC103-C764-4B12-881B-D0533F7D9205}" srcOrd="0" destOrd="0" presId="urn:microsoft.com/office/officeart/2011/layout/InterconnectedBlockProcess"/>
    <dgm:cxn modelId="{F824B388-D30D-4445-948E-281C3413D8AB}" type="presParOf" srcId="{B75A8043-2A5C-40F5-AB52-84B648833440}" destId="{282A2CFE-F062-4629-810C-5804D8DB16F8}" srcOrd="1" destOrd="0" presId="urn:microsoft.com/office/officeart/2011/layout/InterconnectedBlockProcess"/>
    <dgm:cxn modelId="{EB1E9635-F3E5-4A04-AE17-BA41C1C5CB1D}" type="presParOf" srcId="{B75A8043-2A5C-40F5-AB52-84B648833440}" destId="{37D539AB-F6E5-4F46-BE6B-474374D6A3DA}" srcOrd="2" destOrd="0" presId="urn:microsoft.com/office/officeart/2011/layout/InterconnectedBlockProcess"/>
    <dgm:cxn modelId="{4DD89E2E-993B-4991-BD0C-D05EE94672EF}" type="presParOf" srcId="{B75A8043-2A5C-40F5-AB52-84B648833440}" destId="{01A93EBE-B6CC-44D9-96D8-9EC440AA2DF8}" srcOrd="3" destOrd="0" presId="urn:microsoft.com/office/officeart/2011/layout/InterconnectedBlockProcess"/>
    <dgm:cxn modelId="{11D54B64-2AA1-4EE2-92E7-2A9883E49A6A}" type="presParOf" srcId="{01A93EBE-B6CC-44D9-96D8-9EC440AA2DF8}" destId="{8481E0A1-3340-4D41-A335-19FC673E8623}" srcOrd="0" destOrd="0" presId="urn:microsoft.com/office/officeart/2011/layout/InterconnectedBlockProcess"/>
    <dgm:cxn modelId="{31A8FDDE-1075-4F33-990F-D5320FA74627}" type="presParOf" srcId="{B75A8043-2A5C-40F5-AB52-84B648833440}" destId="{0AE8916F-9FB8-40E3-82AE-C07E45D61326}" srcOrd="4" destOrd="0" presId="urn:microsoft.com/office/officeart/2011/layout/InterconnectedBlockProcess"/>
    <dgm:cxn modelId="{8CC1E90F-EAFF-41A3-AA40-3A4A014661F5}" type="presParOf" srcId="{B75A8043-2A5C-40F5-AB52-84B648833440}" destId="{F62B26E2-3F53-45C3-8A5D-BDB13ED86F84}" srcOrd="5" destOrd="0" presId="urn:microsoft.com/office/officeart/2011/layout/InterconnectedBlockProcess"/>
    <dgm:cxn modelId="{40A05565-0A9F-4BAE-A962-C2AB70C0EEAB}" type="presParOf" srcId="{B75A8043-2A5C-40F5-AB52-84B648833440}" destId="{45FD4591-DBFF-4CB2-9093-D43637390FB5}" srcOrd="6" destOrd="0" presId="urn:microsoft.com/office/officeart/2011/layout/InterconnectedBlockProcess"/>
    <dgm:cxn modelId="{CB18EEE3-696F-46D4-B0E3-529BB8771DE8}" type="presParOf" srcId="{45FD4591-DBFF-4CB2-9093-D43637390FB5}" destId="{3830D3E1-928E-44CE-8B15-1E0CB9FA2D58}" srcOrd="0" destOrd="0" presId="urn:microsoft.com/office/officeart/2011/layout/InterconnectedBlockProcess"/>
    <dgm:cxn modelId="{9E377DA7-8A96-442A-8D43-95BC19F43ED2}" type="presParOf" srcId="{B75A8043-2A5C-40F5-AB52-84B648833440}" destId="{B1BE7A79-853A-4053-B20E-911788D679BC}" srcOrd="7" destOrd="0" presId="urn:microsoft.com/office/officeart/2011/layout/InterconnectedBlockProcess"/>
    <dgm:cxn modelId="{7FA10AA0-2685-4BA7-A06E-5C829A831A76}" type="presParOf" srcId="{B75A8043-2A5C-40F5-AB52-84B648833440}" destId="{689B834B-0576-4B5D-B813-1B600D181483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FC103-C764-4B12-881B-D0533F7D9205}">
      <dsp:nvSpPr>
        <dsp:cNvPr id="0" name=""/>
        <dsp:cNvSpPr/>
      </dsp:nvSpPr>
      <dsp:spPr>
        <a:xfrm>
          <a:off x="4214668" y="790812"/>
          <a:ext cx="2689051" cy="4257409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3025" tIns="73025" rIns="73025" bIns="73025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2300" b="1" kern="1200" noProof="0" dirty="0"/>
            <a:t>Concurentie Concurentie beding</a:t>
          </a:r>
          <a:endParaRPr lang="nl" sz="2000" b="0" kern="1200" noProof="0" dirty="0">
            <a:solidFill>
              <a:schemeClr val="accent5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kern="1200" noProof="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</a:t>
          </a:r>
          <a:r>
            <a:rPr lang="nl" sz="2000" b="0" kern="1200" noProof="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 zoekt uit wat dat inhoudt en hoe je ervan af kunt komen. </a:t>
          </a:r>
          <a:r>
            <a:rPr lang="nl-NL" sz="2000" b="0" kern="1200" noProof="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</a:t>
          </a:r>
          <a:r>
            <a:rPr lang="nl" sz="2000" b="0" kern="1200" noProof="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anuit de visie van de werknemer en werkgever</a:t>
          </a:r>
          <a:endParaRPr lang="nl-NL" sz="2000" b="0" kern="1200" dirty="0">
            <a:solidFill>
              <a:schemeClr val="accent5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55943" y="790812"/>
        <a:ext cx="2347776" cy="4257409"/>
      </dsp:txXfrm>
    </dsp:sp>
    <dsp:sp modelId="{37D539AB-F6E5-4F46-BE6B-474374D6A3DA}">
      <dsp:nvSpPr>
        <dsp:cNvPr id="0" name=""/>
        <dsp:cNvSpPr/>
      </dsp:nvSpPr>
      <dsp:spPr>
        <a:xfrm>
          <a:off x="4308599" y="-145364"/>
          <a:ext cx="2595120" cy="12474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725" tIns="85725" rIns="85725" bIns="85725" numCol="1" spcCol="1270" rtlCol="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2700" kern="1200" noProof="0" dirty="0"/>
            <a:t>opdrachten</a:t>
          </a:r>
        </a:p>
      </dsp:txBody>
      <dsp:txXfrm>
        <a:off x="4308599" y="-145364"/>
        <a:ext cx="2595120" cy="1247411"/>
      </dsp:txXfrm>
    </dsp:sp>
    <dsp:sp modelId="{8481E0A1-3340-4D41-A335-19FC673E8623}">
      <dsp:nvSpPr>
        <dsp:cNvPr id="0" name=""/>
        <dsp:cNvSpPr/>
      </dsp:nvSpPr>
      <dsp:spPr>
        <a:xfrm>
          <a:off x="1746124" y="940470"/>
          <a:ext cx="2511231" cy="376770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G</a:t>
          </a:r>
          <a:r>
            <a:rPr lang="nl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aat over de lessen en tekst die je van ons krijgt.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kern="1200" noProof="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</a:t>
          </a:r>
          <a:r>
            <a:rPr lang="nl" sz="2000" b="0" kern="1200" noProof="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oe deze er uit gaat zien is nog niet helemaal duidelijk maar er zullen in ieder geval meerkeuze vragen bij zitten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" sz="20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4831" y="940470"/>
        <a:ext cx="2192523" cy="3767702"/>
      </dsp:txXfrm>
    </dsp:sp>
    <dsp:sp modelId="{F62B26E2-3F53-45C3-8A5D-BDB13ED86F84}">
      <dsp:nvSpPr>
        <dsp:cNvPr id="0" name=""/>
        <dsp:cNvSpPr/>
      </dsp:nvSpPr>
      <dsp:spPr>
        <a:xfrm>
          <a:off x="1552256" y="152397"/>
          <a:ext cx="2755067" cy="8851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725" tIns="85725" rIns="85725" bIns="85725" numCol="1" spcCol="1270" rtlCol="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noProof="0" dirty="0"/>
            <a:t>D</a:t>
          </a:r>
          <a:r>
            <a:rPr lang="nl" sz="2700" kern="1200" noProof="0" dirty="0"/>
            <a:t>e eindtoets</a:t>
          </a:r>
        </a:p>
      </dsp:txBody>
      <dsp:txXfrm>
        <a:off x="1552256" y="152397"/>
        <a:ext cx="2755067" cy="885188"/>
      </dsp:txXfrm>
    </dsp:sp>
    <dsp:sp modelId="{3830D3E1-928E-44CE-8B15-1E0CB9FA2D58}">
      <dsp:nvSpPr>
        <dsp:cNvPr id="0" name=""/>
        <dsp:cNvSpPr/>
      </dsp:nvSpPr>
      <dsp:spPr>
        <a:xfrm>
          <a:off x="0" y="1112520"/>
          <a:ext cx="1865015" cy="371307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nl" sz="24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at is je houding tijdens de lessen en je aanwezigheid.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0" kern="1200" noProof="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</a:t>
          </a:r>
          <a:r>
            <a:rPr lang="nl" sz="2000" b="0" kern="1200" noProof="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 hangt dus helemaal van jou af</a:t>
          </a:r>
        </a:p>
      </dsp:txBody>
      <dsp:txXfrm>
        <a:off x="236694" y="1112520"/>
        <a:ext cx="1628321" cy="3713077"/>
      </dsp:txXfrm>
    </dsp:sp>
    <dsp:sp modelId="{689B834B-0576-4B5D-B813-1B600D181483}">
      <dsp:nvSpPr>
        <dsp:cNvPr id="0" name=""/>
        <dsp:cNvSpPr/>
      </dsp:nvSpPr>
      <dsp:spPr>
        <a:xfrm>
          <a:off x="5" y="380422"/>
          <a:ext cx="1839584" cy="8235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noProof="0" dirty="0"/>
            <a:t>J</a:t>
          </a:r>
          <a:r>
            <a:rPr lang="nl" sz="2700" kern="1200" noProof="0" dirty="0"/>
            <a:t>e attitude</a:t>
          </a:r>
        </a:p>
      </dsp:txBody>
      <dsp:txXfrm>
        <a:off x="5" y="380422"/>
        <a:ext cx="1839584" cy="823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Proces met onderling verbonden blokken"/>
  <dgm:desc val="Gebruik dit om de opeenvolgende stappen in een proces weer te geven. Werkt het best met kleine hoeveelheden tekst op niveau 1 en middelgrote hoeveelheden tekst op niveau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0200DE-3E05-47C7-9798-E9D1AB7B827A}" type="datetime1">
              <a:rPr lang="nl" smtClean="0"/>
              <a:t>1-11-2020</a:t>
            </a:fld>
            <a:endParaRPr lang="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nl" smtClean="0"/>
              <a:t>‹nr.›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AB9E0A-6FA3-4EB0-8766-443591F32AEE}" type="datetime1">
              <a:rPr lang="nl" noProof="0" smtClean="0"/>
              <a:t>1-11-2020</a:t>
            </a:fld>
            <a:endParaRPr lang="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 noProof="0" dirty="0"/>
              <a:t>Klik om de tekststijlen van het model te bewerken</a:t>
            </a:r>
          </a:p>
          <a:p>
            <a:pPr lvl="1" rtl="0"/>
            <a:r>
              <a:rPr lang="nl" noProof="0" dirty="0"/>
              <a:t>Tweede niveau</a:t>
            </a:r>
          </a:p>
          <a:p>
            <a:pPr lvl="2" rtl="0"/>
            <a:r>
              <a:rPr lang="nl" noProof="0" dirty="0"/>
              <a:t>Derde niveau</a:t>
            </a:r>
          </a:p>
          <a:p>
            <a:pPr lvl="3" rtl="0"/>
            <a:r>
              <a:rPr lang="nl" noProof="0" dirty="0"/>
              <a:t>Vierde niveau</a:t>
            </a:r>
          </a:p>
          <a:p>
            <a:pPr lvl="4" rtl="0"/>
            <a:r>
              <a:rPr lang="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1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897901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10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2864728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11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169657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12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311693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13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3770305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14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603398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15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2363114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16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3431402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17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3383955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18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2753314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19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45334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2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630894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20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39788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21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808092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22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3830249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23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4105757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24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3512539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25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4167550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26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98276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27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932200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28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33319459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29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378642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3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3250690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30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2055176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33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28549067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34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2349118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35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417290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4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174903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5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50876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6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162339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7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2508999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8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1787794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nl" smtClean="0"/>
              <a:t>9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7049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stijl te bewerken</a:t>
            </a:r>
            <a:endParaRPr lang="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ondertitelstijl van het model te bewerken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C9D3C2-2F2F-4D24-8D2B-45FFA0D6A06D}" type="datetime1">
              <a:rPr lang="nl" noProof="0" smtClean="0"/>
              <a:t>1-11-2020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pPr rtl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89933C-B2A6-42EE-AE40-892376646174}" type="datetime1">
              <a:rPr lang="nl" noProof="0" smtClean="0"/>
              <a:t>1-11-2020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nl-NL" noProof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C7BDEB-33AE-442A-B5F3-92FB5164F9F2}" type="datetime1">
              <a:rPr lang="nl" noProof="0" smtClean="0"/>
              <a:t>1-11-2020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B0694CC-A25F-4421-B754-D23208D592FF}" type="datetime1">
              <a:rPr lang="nl" noProof="0" smtClean="0"/>
              <a:t>1-11-2020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nl" noProof="0" smtClean="0"/>
              <a:pPr rtl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nl-NL" noProof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18A590-D9D7-430B-A007-EA67B13AA1DC}" type="datetime1">
              <a:rPr lang="nl" noProof="0" smtClean="0"/>
              <a:t>1-11-2020</a:t>
            </a:fld>
            <a:endParaRPr lang="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8E4A68-48E9-459B-B478-DF58B3ADB07E}" type="datetime1">
              <a:rPr lang="nl" noProof="0" smtClean="0"/>
              <a:t>1-11-2020</a:t>
            </a:fld>
            <a:endParaRPr lang="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C603EE-AC31-40CB-90AD-483CAF548C0F}" type="datetime1">
              <a:rPr lang="nl" noProof="0" smtClean="0"/>
              <a:t>1-11-2020</a:t>
            </a:fld>
            <a:endParaRPr lang="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346A58-2A56-47AA-8247-92A2D1C04907}" type="datetime1">
              <a:rPr lang="nl" noProof="0" smtClean="0"/>
              <a:t>1-11-2020</a:t>
            </a:fld>
            <a:endParaRPr lang="nl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4400"/>
            </a:lvl1pPr>
          </a:lstStyle>
          <a:p>
            <a:pPr rtl="0"/>
            <a:r>
              <a:rPr lang="nl-NL" noProof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CF37D1-6F69-42D9-961C-8C882B14A020}" type="datetime1">
              <a:rPr lang="nl" noProof="0" smtClean="0"/>
              <a:t>1-11-2020</a:t>
            </a:fld>
            <a:endParaRPr lang="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" noProof="0" dirty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" noProof="0" dirty="0"/>
              <a:t>Klik om de tekststijlen van het model te bewerken</a:t>
            </a:r>
          </a:p>
          <a:p>
            <a:pPr lvl="1" rtl="0"/>
            <a:r>
              <a:rPr lang="nl" noProof="0" dirty="0"/>
              <a:t>Tweede niveau</a:t>
            </a:r>
          </a:p>
          <a:p>
            <a:pPr lvl="2" rtl="0"/>
            <a:r>
              <a:rPr lang="nl" noProof="0" dirty="0"/>
              <a:t>Derde niveau</a:t>
            </a:r>
          </a:p>
          <a:p>
            <a:pPr lvl="3" rtl="0"/>
            <a:r>
              <a:rPr lang="nl" noProof="0" dirty="0"/>
              <a:t>Vierde niveau</a:t>
            </a:r>
          </a:p>
          <a:p>
            <a:pPr lvl="4" rtl="0"/>
            <a:r>
              <a:rPr lang="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68689811-3913-44EE-8653-4D64EF734CAC}" type="datetime1">
              <a:rPr lang="nl" noProof="0" smtClean="0"/>
              <a:t>1-11-2020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nl" noProof="0" smtClean="0"/>
              <a:pPr rtl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.nl/nl/ser/over-ser/wat-doet-de-s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er.nl/nl/zoekresultaten?s=arbei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Handelsregiste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nvbondgenoten.nl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ossiers.nieuws.nl/binnenland/cnv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no-ncw.nl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Branch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5.jpeg"/><Relationship Id="rId7" Type="http://schemas.openxmlformats.org/officeDocument/2006/relationships/hyperlink" Target="http://nl.wikipedia.org/wiki/Warenwe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nl.wikipedia.org/wiki/Tabakswet" TargetMode="External"/><Relationship Id="rId5" Type="http://schemas.openxmlformats.org/officeDocument/2006/relationships/hyperlink" Target="http://nl.wikipedia.org/wiki/Drank-_en_Horecawet" TargetMode="External"/><Relationship Id="rId4" Type="http://schemas.openxmlformats.org/officeDocument/2006/relationships/hyperlink" Target="https://www.nvwa.nl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P</a:t>
            </a:r>
            <a:r>
              <a:rPr lang="nl" dirty="0"/>
              <a:t>ersoneel en</a:t>
            </a:r>
            <a:br>
              <a:rPr lang="nl" dirty="0"/>
            </a:br>
            <a:r>
              <a:rPr lang="nl" dirty="0"/>
              <a:t>organisatie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63690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nl-NL" sz="60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nl" sz="6000" dirty="0">
                <a:solidFill>
                  <a:schemeClr val="bg1">
                    <a:lumMod val="50000"/>
                  </a:schemeClr>
                </a:solidFill>
              </a:rPr>
              <a:t>e organisatie</a:t>
            </a:r>
          </a:p>
          <a:p>
            <a:pPr rtl="0"/>
            <a:endParaRPr lang="nl" sz="6000" dirty="0">
              <a:solidFill>
                <a:schemeClr val="bg1">
                  <a:lumMod val="50000"/>
                </a:schemeClr>
              </a:solidFill>
            </a:endParaRPr>
          </a:p>
          <a:p>
            <a:pPr rtl="0"/>
            <a:r>
              <a:rPr lang="nl-NL" sz="36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nl" sz="3600" dirty="0">
                <a:solidFill>
                  <a:schemeClr val="bg1">
                    <a:lumMod val="50000"/>
                  </a:schemeClr>
                </a:solidFill>
              </a:rPr>
              <a:t>ursusdeel 1</a:t>
            </a: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073640" cy="1097280"/>
          </a:xfrm>
        </p:spPr>
        <p:txBody>
          <a:bodyPr rtlCol="0">
            <a:normAutofit/>
          </a:bodyPr>
          <a:lstStyle/>
          <a:p>
            <a:r>
              <a:rPr lang="nl-NL" dirty="0"/>
              <a:t>De communicatiekring</a:t>
            </a:r>
            <a:endParaRPr lang="n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17320" y="1341120"/>
            <a:ext cx="9570720" cy="445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Oftewel het netwerk van de ondernemer: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Privé :</a:t>
            </a:r>
          </a:p>
          <a:p>
            <a:pPr lvl="2" eaLnBrk="1" hangingPunct="1"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Ouders/kinderen/partner</a:t>
            </a:r>
          </a:p>
          <a:p>
            <a:pPr lvl="2" eaLnBrk="1" hangingPunct="1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Buren en vrienden</a:t>
            </a:r>
          </a:p>
          <a:p>
            <a:pPr lvl="2" eaLnBrk="1" hangingPunct="1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Vereniging en sociale omgang</a:t>
            </a:r>
          </a:p>
          <a:p>
            <a:pPr lvl="5"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kumimoji="0" lang="nl-NL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5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073640" cy="1097280"/>
          </a:xfrm>
        </p:spPr>
        <p:txBody>
          <a:bodyPr rtlCol="0">
            <a:normAutofit/>
          </a:bodyPr>
          <a:lstStyle/>
          <a:p>
            <a:r>
              <a:rPr lang="nl-NL" dirty="0"/>
              <a:t>De communicatiekring</a:t>
            </a:r>
            <a:endParaRPr lang="n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17320" y="1341120"/>
            <a:ext cx="9570720" cy="445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Oftewel het netwerk van de ondernemer: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Informatieverschaffers </a:t>
            </a: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Hiermee bouw je een vertrouwensrelatie op:</a:t>
            </a:r>
          </a:p>
          <a:p>
            <a:pPr lvl="1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</a:p>
          <a:p>
            <a:pPr lvl="1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Accountants</a:t>
            </a:r>
          </a:p>
          <a:p>
            <a:pPr lvl="1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</a:p>
          <a:p>
            <a:pPr lvl="1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Vertegenwoordigers</a:t>
            </a:r>
          </a:p>
        </p:txBody>
      </p:sp>
    </p:spTree>
    <p:extLst>
      <p:ext uri="{BB962C8B-B14F-4D97-AF65-F5344CB8AC3E}">
        <p14:creationId xmlns:p14="http://schemas.microsoft.com/office/powerpoint/2010/main" val="15891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073640" cy="1280160"/>
          </a:xfrm>
        </p:spPr>
        <p:txBody>
          <a:bodyPr rtlCol="0">
            <a:noAutofit/>
          </a:bodyPr>
          <a:lstStyle/>
          <a:p>
            <a:pPr algn="ctr"/>
            <a:r>
              <a:rPr lang="nl-NL" sz="5000" dirty="0"/>
              <a:t>Publiekrechtelijke bedrijfsorganisaties</a:t>
            </a:r>
            <a:endParaRPr lang="nl" sz="5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93519"/>
            <a:ext cx="9646920" cy="5168537"/>
          </a:xfrm>
        </p:spPr>
        <p:txBody>
          <a:bodyPr>
            <a:noAutofit/>
          </a:bodyPr>
          <a:lstStyle/>
          <a:p>
            <a:pPr marL="571500" indent="-571500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</a:p>
          <a:p>
            <a:pPr marL="1028700" lvl="1" indent="-5715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Productschappen</a:t>
            </a:r>
          </a:p>
          <a:p>
            <a:pPr marL="1028700" lvl="1" indent="-5715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Bedrijfschappen</a:t>
            </a:r>
          </a:p>
          <a:p>
            <a:pPr marL="571500" indent="-571500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</a:p>
          <a:p>
            <a:pPr marL="1485900" lvl="2" indent="-5715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Sociaal Economische Raad </a:t>
            </a:r>
            <a:r>
              <a:rPr lang="nl-NL" sz="2800" dirty="0">
                <a:hlinkClick r:id="rId3"/>
              </a:rPr>
              <a:t>https://www.ser.nl/nl/ser/over-ser/wat-doet-de-ser</a:t>
            </a:r>
            <a:endParaRPr lang="nl-NL" sz="2800" dirty="0"/>
          </a:p>
          <a:p>
            <a:pPr marL="1485900" lvl="2" indent="-5715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200" dirty="0">
                <a:hlinkClick r:id="rId4"/>
              </a:rPr>
              <a:t>https://www.ser.nl/nl/zoekresultaten?s=arbeid</a:t>
            </a:r>
            <a:endParaRPr lang="nl-NL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140000"/>
              <a:defRPr/>
            </a:pPr>
            <a:r>
              <a:rPr lang="nl-NL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een </a:t>
            </a:r>
            <a:r>
              <a:rPr lang="nl-NL" altLang="nl-NL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advies- en overlegorgaan van ondernemers, werknemers en kroonleden die de ministerraad adviseert over nationale en internationale sociaal economische zaken.</a:t>
            </a:r>
            <a:endParaRPr lang="nl-NL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nl-NL" dirty="0"/>
              <a:t>Publiekrechtelijke bedrijfsorganisaties</a:t>
            </a:r>
            <a:endParaRPr lang="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25880" y="1524809"/>
            <a:ext cx="4572000" cy="830487"/>
          </a:xfrm>
        </p:spPr>
        <p:txBody>
          <a:bodyPr rtlCol="0"/>
          <a:lstStyle/>
          <a:p>
            <a:pPr algn="ctr"/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Productschappen</a:t>
            </a:r>
          </a:p>
          <a:p>
            <a:pPr rtl="0"/>
            <a:endParaRPr lang="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325880" y="2225040"/>
            <a:ext cx="8503920" cy="4465319"/>
          </a:xfrm>
        </p:spPr>
        <p:txBody>
          <a:bodyPr rtlCol="0">
            <a:normAutofit fontScale="85000" lnSpcReduction="20000"/>
          </a:bodyPr>
          <a:lstStyle/>
          <a:p>
            <a:pPr rtl="0">
              <a:buClr>
                <a:srgbClr val="FF0000"/>
              </a:buClr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 publiekrechtelijke organisaties van bedrijven die zich met een en de dezelfde of vergelijkbare producten bezig hielden. </a:t>
            </a:r>
          </a:p>
          <a:p>
            <a:pPr rtl="0">
              <a:buClr>
                <a:srgbClr val="FF0000"/>
              </a:buClr>
            </a:pPr>
            <a:r>
              <a:rPr lang="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 zijn dus een vertikaal georienteerde organisaties.</a:t>
            </a:r>
          </a:p>
          <a:p>
            <a:pPr lvl="1">
              <a:buClr>
                <a:srgbClr val="FF0000"/>
              </a:buClr>
            </a:pPr>
            <a:r>
              <a:rPr lang="nl-NL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Hoofdproductschap Akkerbouw </a:t>
            </a:r>
          </a:p>
          <a:p>
            <a:pPr lvl="1">
              <a:buClr>
                <a:srgbClr val="FF0000"/>
              </a:buClr>
            </a:pPr>
            <a:r>
              <a:rPr lang="nl-NL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Productschap Akkerbouw </a:t>
            </a:r>
          </a:p>
          <a:p>
            <a:pPr lvl="1">
              <a:buClr>
                <a:srgbClr val="FF0000"/>
              </a:buClr>
            </a:pPr>
            <a:r>
              <a:rPr lang="nl-NL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Productschap Diervoeder </a:t>
            </a:r>
          </a:p>
          <a:p>
            <a:pPr lvl="1">
              <a:buClr>
                <a:srgbClr val="FF0000"/>
              </a:buClr>
            </a:pPr>
            <a:r>
              <a:rPr lang="nl-NL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Productschap Wijn </a:t>
            </a:r>
          </a:p>
          <a:p>
            <a:pPr lvl="1">
              <a:buClr>
                <a:srgbClr val="FF0000"/>
              </a:buClr>
            </a:pPr>
            <a:r>
              <a:rPr lang="nl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0325100" y="2057368"/>
            <a:ext cx="1028700" cy="3968432"/>
          </a:xfrm>
          <a:prstGeom prst="upDownArrow">
            <a:avLst>
              <a:gd name="adj1" fmla="val 50000"/>
              <a:gd name="adj2" fmla="val 80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978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nl-NL" dirty="0"/>
              <a:t>Publiekrechtelijke bedrijfsorganisaties</a:t>
            </a:r>
            <a:endParaRPr lang="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1981199" y="1679448"/>
            <a:ext cx="9372601" cy="530353"/>
          </a:xfrm>
        </p:spPr>
        <p:txBody>
          <a:bodyPr rtlCol="0">
            <a:normAutofit fontScale="92500" lnSpcReduction="20000"/>
          </a:bodyPr>
          <a:lstStyle/>
          <a:p>
            <a:pPr algn="ctr"/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Bedrijfschappen</a:t>
            </a:r>
            <a:endParaRPr lang="nl" sz="4000" dirty="0">
              <a:solidFill>
                <a:schemeClr val="tx2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1981199" y="2438400"/>
            <a:ext cx="9372601" cy="4038600"/>
          </a:xfrm>
        </p:spPr>
        <p:txBody>
          <a:bodyPr rtlCol="0"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3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 bedrijfschap is een belangenvereniging voor een bepaalde branche, d.w.z.: voor bedrijven met eenzelfde functie in het economische leven.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" sz="3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 is dus een horizontaal georienteerd organisatie</a:t>
            </a:r>
            <a:r>
              <a:rPr lang="nl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Hoofdbedrijfschap voor de Agrarische Groothandel 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Hoofdbedrijfschap Ambachten 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Hoofdbedrijfschap Detailhandel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rtl="0"/>
            <a:endParaRPr lang="n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6200000">
            <a:off x="5800344" y="3042697"/>
            <a:ext cx="712439" cy="6156166"/>
          </a:xfrm>
          <a:prstGeom prst="upDownArrow">
            <a:avLst>
              <a:gd name="adj1" fmla="val 50000"/>
              <a:gd name="adj2" fmla="val 80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142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nl-NL" dirty="0"/>
              <a:t>Publiekrechtelijke bedrijfsorganisaties</a:t>
            </a:r>
            <a:endParaRPr lang="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1981199" y="1679448"/>
            <a:ext cx="9372601" cy="530353"/>
          </a:xfrm>
        </p:spPr>
        <p:txBody>
          <a:bodyPr rtlCol="0">
            <a:normAutofit fontScale="92500" lnSpcReduction="20000"/>
          </a:bodyPr>
          <a:lstStyle/>
          <a:p>
            <a:pPr algn="ctr"/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Product- en Bedrijfschappen</a:t>
            </a:r>
            <a:endParaRPr lang="nl" sz="4000" dirty="0">
              <a:solidFill>
                <a:schemeClr val="tx2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1981199" y="2438400"/>
            <a:ext cx="9372601" cy="4038600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nl-NL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nl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ijn per 1 januari 2015 opgeheven en de werkzaamheden zijn ondergebracht bij het ministerie van economische zaken.</a:t>
            </a:r>
          </a:p>
          <a:p>
            <a:pPr marL="0" indent="0" rtl="0">
              <a:buNone/>
            </a:pPr>
            <a:r>
              <a:rPr lang="nl-NL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nl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reden was deregulering én Nederland was het enige land in europa die dit nog kende. </a:t>
            </a:r>
          </a:p>
          <a:p>
            <a:pPr marL="0" indent="0" rtl="0">
              <a:buNone/>
            </a:pPr>
            <a:r>
              <a:rPr lang="nl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 andere landen hadden deze </a:t>
            </a:r>
            <a:r>
              <a:rPr lang="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publiekrechtelijke organisaties </a:t>
            </a:r>
            <a:r>
              <a:rPr lang="nl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bij de diverse ministeries ondergebracht, dus wij nu ook.</a:t>
            </a:r>
          </a:p>
        </p:txBody>
      </p:sp>
    </p:spTree>
    <p:extLst>
      <p:ext uri="{BB962C8B-B14F-4D97-AF65-F5344CB8AC3E}">
        <p14:creationId xmlns:p14="http://schemas.microsoft.com/office/powerpoint/2010/main" val="28611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240" y="365760"/>
            <a:ext cx="10591800" cy="1097280"/>
          </a:xfrm>
        </p:spPr>
        <p:txBody>
          <a:bodyPr rtlCol="0">
            <a:normAutofit fontScale="90000"/>
          </a:bodyPr>
          <a:lstStyle/>
          <a:p>
            <a:r>
              <a:rPr lang="nl-NL" dirty="0"/>
              <a:t>Publiekrecht en Privaatrecht</a:t>
            </a:r>
            <a:endParaRPr lang="n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752600"/>
            <a:ext cx="10454640" cy="423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Bij het Publiekrecht is de overheid altijd betrokken. </a:t>
            </a: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Bij het Privaatrecht is de overheid soms betrokken en gaat tussen </a:t>
            </a:r>
            <a:r>
              <a:rPr lang="nl-NL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natuurlijke</a:t>
            </a:r>
            <a:r>
              <a:rPr lang="nl-NL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nl-NL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rechtspersonen</a:t>
            </a:r>
            <a:r>
              <a:rPr lang="nl-NL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55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240" y="365760"/>
            <a:ext cx="10591800" cy="1097280"/>
          </a:xfrm>
        </p:spPr>
        <p:txBody>
          <a:bodyPr rtlCol="0">
            <a:normAutofit/>
          </a:bodyPr>
          <a:lstStyle/>
          <a:p>
            <a:pPr algn="ctr"/>
            <a:r>
              <a:rPr lang="nl-NL" dirty="0"/>
              <a:t>Publiekrecht</a:t>
            </a:r>
            <a:endParaRPr lang="n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10454640" cy="423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Staatsrecht</a:t>
            </a:r>
          </a:p>
          <a:p>
            <a:pPr lvl="1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Grondwet, De Provinciewet en De Gemeentewet</a:t>
            </a: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Administratief recht</a:t>
            </a:r>
          </a:p>
          <a:p>
            <a:pPr lvl="1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Hoe worden de wetten uitgevoerd</a:t>
            </a:r>
          </a:p>
          <a:p>
            <a:pPr lvl="1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Bijvoorbeeld: De Algemene plaatselijke verordening, Winkeltijdenwet, Wet op de ruimtelijke ordening</a:t>
            </a:r>
          </a:p>
        </p:txBody>
      </p:sp>
    </p:spTree>
    <p:extLst>
      <p:ext uri="{BB962C8B-B14F-4D97-AF65-F5344CB8AC3E}">
        <p14:creationId xmlns:p14="http://schemas.microsoft.com/office/powerpoint/2010/main" val="19283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240" y="365760"/>
            <a:ext cx="10591800" cy="1097280"/>
          </a:xfrm>
        </p:spPr>
        <p:txBody>
          <a:bodyPr rtlCol="0">
            <a:normAutofit/>
          </a:bodyPr>
          <a:lstStyle/>
          <a:p>
            <a:pPr algn="ctr"/>
            <a:r>
              <a:rPr lang="nl-NL" dirty="0"/>
              <a:t>Publiekrecht</a:t>
            </a:r>
            <a:endParaRPr lang="n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399" y="1127759"/>
            <a:ext cx="10761617" cy="552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Strafrecht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 privépersoon, maar ook als ondernemer kun je de wet overtreden. (overtreden milieuwetten, arbeidstijden wet, witwassen)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Internationaal recht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 invloed hebben op de mogelijkheden van het ondernemen ( bijvoorbeeld prijsafspraken, douane bijv. nu de </a:t>
            </a:r>
            <a:r>
              <a:rPr lang="nl-NL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brexit</a:t>
            </a: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544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240" y="365760"/>
            <a:ext cx="10591800" cy="1097280"/>
          </a:xfrm>
        </p:spPr>
        <p:txBody>
          <a:bodyPr rtlCol="0">
            <a:normAutofit/>
          </a:bodyPr>
          <a:lstStyle/>
          <a:p>
            <a:pPr algn="ctr"/>
            <a:r>
              <a:rPr lang="nl-NL" dirty="0"/>
              <a:t>Privaatrecht</a:t>
            </a:r>
            <a:endParaRPr lang="n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94460"/>
            <a:ext cx="1045464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</a:rPr>
              <a:t>Regelt de onderlinge relaties van de burgers (of rechtspersonen) onderling.</a:t>
            </a: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solidFill>
                <a:schemeClr val="tx2"/>
              </a:solidFill>
            </a:endParaRP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</a:rPr>
              <a:t>Maar soms neemt de overheid de plek van een burger/rechtspersoon in (bijvoorbeeld bij het kopen van een pand of bij een opdracht aan  een drukkerij voor briefpapier)</a:t>
            </a: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1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557561"/>
              </p:ext>
            </p:extLst>
          </p:nvPr>
        </p:nvGraphicFramePr>
        <p:xfrm>
          <a:off x="2437187" y="731520"/>
          <a:ext cx="5746694" cy="507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4" imgW="4430332" imgH="2704563" progId="Imaging.Document">
                  <p:embed/>
                </p:oleObj>
              </mc:Choice>
              <mc:Fallback>
                <p:oleObj r:id="rId4" imgW="4430332" imgH="2704563" progId="Imaging.Document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187" y="731520"/>
                        <a:ext cx="5746694" cy="5074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240" y="518160"/>
            <a:ext cx="10591800" cy="670560"/>
          </a:xfrm>
        </p:spPr>
        <p:txBody>
          <a:bodyPr rtlCol="0">
            <a:noAutofit/>
          </a:bodyPr>
          <a:lstStyle/>
          <a:p>
            <a:pPr algn="ctr"/>
            <a:r>
              <a:rPr lang="nl-NL" sz="6000" dirty="0"/>
              <a:t>Privaatrecht</a:t>
            </a:r>
            <a:endParaRPr lang="nl" sz="6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188720"/>
            <a:ext cx="1045464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</a:rPr>
              <a:t>Regelt de relaties met personen en rechtspersonen</a:t>
            </a:r>
          </a:p>
          <a:p>
            <a:pPr lvl="2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600" dirty="0">
                <a:solidFill>
                  <a:schemeClr val="tx2"/>
                </a:solidFill>
              </a:rPr>
              <a:t> contractuele geschillen </a:t>
            </a:r>
          </a:p>
          <a:p>
            <a:pPr lvl="2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600" dirty="0">
                <a:solidFill>
                  <a:schemeClr val="tx2"/>
                </a:solidFill>
              </a:rPr>
              <a:t> overeenkomsten</a:t>
            </a: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Personenrecht (Naam, woonplaats en   nationaliteit en daarmee de rechten en plichten)</a:t>
            </a: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Familierecht: Regels rondom huwelijk, echtscheiding, maar ook erven en schenken</a:t>
            </a: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480" y="396240"/>
            <a:ext cx="10591800" cy="883920"/>
          </a:xfrm>
        </p:spPr>
        <p:txBody>
          <a:bodyPr rtlCol="0">
            <a:noAutofit/>
          </a:bodyPr>
          <a:lstStyle/>
          <a:p>
            <a:pPr algn="ctr"/>
            <a:r>
              <a:rPr lang="nl-NL" sz="5400" dirty="0"/>
              <a:t>Privaatrecht en de ondernemer</a:t>
            </a:r>
            <a:endParaRPr lang="nl" sz="5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460" y="1280160"/>
            <a:ext cx="10454640" cy="455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Handelsrecht:</a:t>
            </a:r>
          </a:p>
          <a:p>
            <a:pPr marL="914400" lvl="2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lang="nl-NL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regelt de mogelijk om contracten tussen rechtspersonen en burgers te sluiten. Maar ook de regels rondom malafide handelingen en concurrentievervalsing. </a:t>
            </a: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Faillissementsrecht:</a:t>
            </a:r>
          </a:p>
          <a:p>
            <a:pPr marL="914400" lvl="2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lang="nl-NL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Hierin wordt geregeld hoe de afhandeling wordt gedaan bij faillissement en opheffing</a:t>
            </a:r>
          </a:p>
          <a:p>
            <a:pPr marL="114300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lang="nl-NL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Maar ook de bedrijfsnaamgeving, bedrijfsovernames en dergelijke zijn in het privaatrecht opgenomen</a:t>
            </a:r>
          </a:p>
        </p:txBody>
      </p:sp>
    </p:spTree>
    <p:extLst>
      <p:ext uri="{BB962C8B-B14F-4D97-AF65-F5344CB8AC3E}">
        <p14:creationId xmlns:p14="http://schemas.microsoft.com/office/powerpoint/2010/main" val="8094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240" y="365760"/>
            <a:ext cx="10591800" cy="1097280"/>
          </a:xfrm>
        </p:spPr>
        <p:txBody>
          <a:bodyPr rtlCol="0">
            <a:normAutofit/>
          </a:bodyPr>
          <a:lstStyle/>
          <a:p>
            <a:pPr algn="ctr"/>
            <a:r>
              <a:rPr lang="nl-NL" sz="5400" dirty="0"/>
              <a:t>Publiekrecht en de ondernemer</a:t>
            </a:r>
            <a:endParaRPr lang="nl" sz="5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10454640" cy="423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 van de wettelijke verplichtingen die elke ondernemer heeft is dat deze zich dient in te schrijven in het </a:t>
            </a:r>
            <a:r>
              <a:rPr lang="nl-N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handelsregister</a:t>
            </a:r>
            <a:r>
              <a:rPr lang="nl-N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de kamer van koophandel.</a:t>
            </a: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KvK helpt en adviseert ondernemers op gebieden van starten tot en met internationale handel, nieuwe regelgeving en bedrijfsoverdracht</a:t>
            </a: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KvK behartigt de belangen van het bedrijfsleven bij de overheden en ondersteund bij projecten. </a:t>
            </a: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55" y="3678767"/>
            <a:ext cx="5949445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333" y="245534"/>
            <a:ext cx="10930467" cy="855133"/>
          </a:xfrm>
        </p:spPr>
        <p:txBody>
          <a:bodyPr rtlCol="0"/>
          <a:lstStyle/>
          <a:p>
            <a:pPr algn="ctr"/>
            <a:r>
              <a:rPr lang="nl-NL" dirty="0"/>
              <a:t>Privaatrechtelijke bedrijfsorganisaties</a:t>
            </a:r>
            <a:endParaRPr lang="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92668" y="1473200"/>
            <a:ext cx="10761134" cy="441113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nl-NL" sz="6000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Door het bedrijfsleven ingesteld:</a:t>
            </a:r>
          </a:p>
          <a:p>
            <a:pPr lvl="3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Werknemersorganisaties</a:t>
            </a:r>
          </a:p>
          <a:p>
            <a:pPr lvl="3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Werkgeversorganisaties</a:t>
            </a:r>
          </a:p>
          <a:p>
            <a:pPr lvl="3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Brancheorganisaties</a:t>
            </a:r>
          </a:p>
          <a:p>
            <a:pPr marL="0" indent="0">
              <a:buNone/>
            </a:pPr>
            <a:endParaRPr lang="nl-NL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nl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7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973" y="274320"/>
            <a:ext cx="10591800" cy="1097280"/>
          </a:xfrm>
        </p:spPr>
        <p:txBody>
          <a:bodyPr rtlCol="0">
            <a:normAutofit/>
          </a:bodyPr>
          <a:lstStyle/>
          <a:p>
            <a:pPr algn="ctr"/>
            <a:r>
              <a:rPr lang="nl-NL" sz="5400" dirty="0"/>
              <a:t>Werknemersorganisaties </a:t>
            </a:r>
            <a:endParaRPr lang="nl" sz="5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3806" y="1371600"/>
            <a:ext cx="10795968" cy="487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Vakbonden:</a:t>
            </a:r>
          </a:p>
          <a:p>
            <a:pPr lvl="1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FNV</a:t>
            </a:r>
          </a:p>
          <a:p>
            <a:pPr lvl="1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CNV</a:t>
            </a:r>
          </a:p>
          <a:p>
            <a:pPr lvl="1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MHP</a:t>
            </a:r>
          </a:p>
          <a:p>
            <a:pPr lvl="1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 doet een vakbond</a:t>
            </a:r>
            <a:r>
              <a:rPr lang="nl-NL" dirty="0"/>
              <a:t>? </a:t>
            </a:r>
            <a:r>
              <a:rPr lang="nl-NL" sz="2500" i="1" dirty="0"/>
              <a:t>(lesopdracht: opzoeken op het internet)</a:t>
            </a:r>
          </a:p>
        </p:txBody>
      </p:sp>
      <p:pic>
        <p:nvPicPr>
          <p:cNvPr id="6" name="Picture 9" descr="FNV Bondgenot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57338"/>
            <a:ext cx="3059112" cy="150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mhp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43" y="2065868"/>
            <a:ext cx="1460504" cy="216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46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694" y="3147485"/>
            <a:ext cx="1764506" cy="176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8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240" y="365760"/>
            <a:ext cx="10591800" cy="1097280"/>
          </a:xfrm>
        </p:spPr>
        <p:txBody>
          <a:bodyPr rtlCol="0">
            <a:normAutofit/>
          </a:bodyPr>
          <a:lstStyle/>
          <a:p>
            <a:pPr algn="ctr"/>
            <a:r>
              <a:rPr lang="nl-NL" sz="5400" dirty="0" err="1"/>
              <a:t>Wergeversorganisaties</a:t>
            </a:r>
            <a:endParaRPr lang="nl" sz="5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858933" y="2208106"/>
            <a:ext cx="5554134" cy="445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voor een kansrijk ondernemersklimaat! </a:t>
            </a:r>
          </a:p>
          <a:p>
            <a:endParaRPr lang="nl-NL" altLang="nl-NL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altLang="nl-NL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vertegenwoordigt 150 brancheorganisaties en 600 ondernemersverenigingen en regioleden.</a:t>
            </a:r>
          </a:p>
          <a:p>
            <a:endParaRPr lang="nl-NL" altLang="nl-NL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140000"/>
              <a:defRPr/>
            </a:pPr>
            <a:r>
              <a:rPr lang="nl-NL" altLang="nl-NL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opgebouwd uit de clusters: zakelijke dienstverlening, detailhandel, zorg en publieke dienstverlening, industrie &amp; bouw en vrije tijd &amp; zakelijke gastvrijheid </a:t>
            </a:r>
          </a:p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399" y="2177626"/>
            <a:ext cx="4885267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nl-NL" altLang="nl-NL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VNO-NCW is een </a:t>
            </a:r>
            <a:r>
              <a:rPr lang="nl-NL" altLang="nl-NL" sz="25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lobby-organisatie</a:t>
            </a:r>
            <a:r>
              <a:rPr lang="nl-NL" altLang="nl-NL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 zich sterk maakt voor een goed ondernemings- en investeringsklimaat en de gemeenschappelijke belangen van het Nederlandse bedrijfsleven behartigt op zowel nationaal als internationaal niveau. Er zijn vijf regionale werkgeversverenigingen aan VNO-NCW verbonden</a:t>
            </a:r>
            <a:r>
              <a:rPr lang="nl-NL" altLang="nl-N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7" descr="Home VNO-NCW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08" y="1505267"/>
            <a:ext cx="2800490" cy="57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MKB Neder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96" y="1293971"/>
            <a:ext cx="2547937" cy="91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240" y="365760"/>
            <a:ext cx="10591800" cy="1097280"/>
          </a:xfrm>
        </p:spPr>
        <p:txBody>
          <a:bodyPr rtlCol="0">
            <a:normAutofit/>
          </a:bodyPr>
          <a:lstStyle/>
          <a:p>
            <a:pPr algn="ctr"/>
            <a:r>
              <a:rPr lang="nl-NL" sz="5400" dirty="0"/>
              <a:t>Brancheorganisaties</a:t>
            </a:r>
            <a:endParaRPr lang="nl" sz="5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10454640" cy="49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 </a:t>
            </a:r>
            <a:r>
              <a:rPr lang="nl-NL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brancheorganisatie</a:t>
            </a:r>
            <a:r>
              <a:rPr lang="nl-NL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een bundeling van meerdere bedrijven uit één </a:t>
            </a:r>
            <a:r>
              <a:rPr lang="nl-NL" sz="3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Branche"/>
              </a:rPr>
              <a:t>branche</a:t>
            </a:r>
            <a:r>
              <a:rPr lang="nl-NL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Zo'n organisatie, kan verschillende doelen nastreven zoals: de behartiging van de collectieve belangen van de aangesloten leden, en de behartiging van individuele belangen van leden.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3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Daartoe verrichten zij activiteiten als lobbiën, CAO-onderhandeling, het opzetten van innovatieprojecten, het geven van juridisch advies, het organiseren van bijeenkomsten, collectieve inkoop, etc.</a:t>
            </a:r>
          </a:p>
        </p:txBody>
      </p:sp>
    </p:spTree>
    <p:extLst>
      <p:ext uri="{BB962C8B-B14F-4D97-AF65-F5344CB8AC3E}">
        <p14:creationId xmlns:p14="http://schemas.microsoft.com/office/powerpoint/2010/main" val="36840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333" y="245534"/>
            <a:ext cx="10930467" cy="855133"/>
          </a:xfrm>
        </p:spPr>
        <p:txBody>
          <a:bodyPr rtlCol="0"/>
          <a:lstStyle/>
          <a:p>
            <a:pPr algn="ctr"/>
            <a:r>
              <a:rPr lang="nl-NL" dirty="0"/>
              <a:t>Brancheorganisaties</a:t>
            </a:r>
            <a:endParaRPr lang="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92668" y="1473200"/>
            <a:ext cx="10761134" cy="441113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nl-NL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nl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Dibe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354209"/>
            <a:ext cx="2243138" cy="119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VB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66" y="2794000"/>
            <a:ext cx="5184921" cy="334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VH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6" y="3257549"/>
            <a:ext cx="3717184" cy="239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NEVED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871" y="1354209"/>
            <a:ext cx="2652123" cy="171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0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335" y="169334"/>
            <a:ext cx="10930467" cy="728134"/>
          </a:xfrm>
        </p:spPr>
        <p:txBody>
          <a:bodyPr rtlCol="0">
            <a:normAutofit/>
          </a:bodyPr>
          <a:lstStyle/>
          <a:p>
            <a:pPr algn="ctr"/>
            <a:r>
              <a:rPr lang="nl-NL" dirty="0"/>
              <a:t>Voorlichtende instanties </a:t>
            </a:r>
            <a:endParaRPr lang="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8794" y="1036320"/>
            <a:ext cx="10931356" cy="5305697"/>
          </a:xfrm>
        </p:spPr>
        <p:txBody>
          <a:bodyPr rtlCol="0">
            <a:normAutofit fontScale="77500" lnSpcReduction="20000"/>
          </a:bodyPr>
          <a:lstStyle/>
          <a:p>
            <a:pPr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EIM is nu Panteia</a:t>
            </a:r>
          </a:p>
          <a:p>
            <a:pPr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 </a:t>
            </a:r>
          </a:p>
          <a:p>
            <a:pPr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Syntens innovatieplatform is nu onderdeel van de</a:t>
            </a:r>
          </a:p>
          <a:p>
            <a:pPr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Kamer van Koophandel</a:t>
            </a:r>
          </a:p>
          <a:p>
            <a:pPr marL="1920240" lvl="7" indent="0">
              <a:buClr>
                <a:srgbClr val="FF0000"/>
              </a:buClr>
              <a:buSzPct val="140000"/>
              <a:buNone/>
              <a:defRPr/>
            </a:pPr>
            <a:endParaRPr lang="nl-NL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0240" lvl="7" indent="0">
              <a:buClr>
                <a:srgbClr val="FF0000"/>
              </a:buClr>
              <a:buSzPct val="140000"/>
              <a:buNone/>
              <a:defRPr/>
            </a:pPr>
            <a:endParaRPr lang="nl-NL" sz="4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0240" lvl="7" indent="0">
              <a:buClr>
                <a:srgbClr val="FF0000"/>
              </a:buClr>
              <a:buSzPct val="140000"/>
              <a:buNone/>
              <a:defRPr/>
            </a:pPr>
            <a:r>
              <a:rPr lang="nl-NL" sz="4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Zoek uit wat deze instanties/instituten doen?</a:t>
            </a:r>
            <a:r>
              <a:rPr lang="nl-NL" sz="3200" dirty="0"/>
              <a:t>	</a:t>
            </a:r>
            <a:endParaRPr lang="nl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472" y="3968931"/>
            <a:ext cx="4429125" cy="12192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890" y="879763"/>
            <a:ext cx="3225164" cy="118611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735" y="1981599"/>
            <a:ext cx="4664665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333" y="245534"/>
            <a:ext cx="11413067" cy="872066"/>
          </a:xfrm>
        </p:spPr>
        <p:txBody>
          <a:bodyPr rtlCol="0"/>
          <a:lstStyle/>
          <a:p>
            <a:pPr algn="ctr"/>
            <a:r>
              <a:rPr lang="nl-NL" dirty="0"/>
              <a:t>Vergunningverlenende instanties</a:t>
            </a:r>
            <a:endParaRPr lang="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982132" y="2133600"/>
            <a:ext cx="10371669" cy="3750734"/>
          </a:xfrm>
        </p:spPr>
        <p:txBody>
          <a:bodyPr rtlCol="0">
            <a:normAutofit/>
          </a:bodyPr>
          <a:lstStyle/>
          <a:p>
            <a:pPr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Rijk </a:t>
            </a:r>
          </a:p>
          <a:p>
            <a:pPr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Provincie</a:t>
            </a:r>
          </a:p>
          <a:p>
            <a:pPr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Gemeente</a:t>
            </a:r>
          </a:p>
        </p:txBody>
      </p:sp>
      <p:pic>
        <p:nvPicPr>
          <p:cNvPr id="5" name="Picture 5" descr="ba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34" y="1048916"/>
            <a:ext cx="3891492" cy="519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8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073640" cy="1097280"/>
          </a:xfrm>
        </p:spPr>
        <p:txBody>
          <a:bodyPr rtlCol="0"/>
          <a:lstStyle/>
          <a:p>
            <a:r>
              <a:rPr lang="nl-NL" dirty="0"/>
              <a:t>Personeel en organisatie</a:t>
            </a:r>
            <a:endParaRPr lang="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84960"/>
            <a:ext cx="10226040" cy="484632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aar gaan we het deze cursus allemaal over hebben:</a:t>
            </a:r>
          </a:p>
          <a:p>
            <a:pPr rtl="0"/>
            <a:endParaRPr lang="nl" dirty="0"/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nterne en externe organisaties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Personeelsbehoefte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Organisatiestructuur de cultuur en personeelsmanagement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 en regelgeving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Gespreksvormen en conflicthantering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Leidingengeven en leiderschap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Uitloop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Proeftoets en eindtoets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nl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333" y="245534"/>
            <a:ext cx="10930467" cy="855133"/>
          </a:xfrm>
        </p:spPr>
        <p:txBody>
          <a:bodyPr rtlCol="0"/>
          <a:lstStyle/>
          <a:p>
            <a:pPr algn="ctr"/>
            <a:r>
              <a:rPr lang="nl-NL" dirty="0"/>
              <a:t>Gemeente</a:t>
            </a:r>
            <a:endParaRPr lang="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1219200" y="1507066"/>
            <a:ext cx="10134602" cy="4377267"/>
          </a:xfrm>
        </p:spPr>
        <p:txBody>
          <a:bodyPr rtlCol="0">
            <a:normAutofit fontScale="92500" lnSpcReduction="10000"/>
          </a:bodyPr>
          <a:lstStyle/>
          <a:p>
            <a:pPr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Horecavergunning</a:t>
            </a:r>
          </a:p>
          <a:p>
            <a:pPr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Bouwvergunning</a:t>
            </a:r>
          </a:p>
          <a:p>
            <a:pPr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Precariorechten</a:t>
            </a:r>
          </a:p>
          <a:p>
            <a:pPr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Standplaatsvergunning</a:t>
            </a:r>
          </a:p>
          <a:p>
            <a:pPr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Terrasvergunning</a:t>
            </a:r>
          </a:p>
          <a:p>
            <a:pPr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Ventvergunning</a:t>
            </a:r>
          </a:p>
          <a:p>
            <a:pPr marL="0" indent="0" rtl="0">
              <a:buNone/>
            </a:pPr>
            <a:endParaRPr lang="nl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ijdelijke aanduiding voor inhoud 6" descr="Campagne 2012: &lt;strong&gt;kraam&lt;/strong&gt; en wijkmarkten :: SP Utrecht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1" y="2180033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353027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8" descr="File:&lt;strong&gt;Zwembad&lt;/strong&gt; de Kwakel 20120929 152355.jpg - Wikimedia Commons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68" y="3896598"/>
            <a:ext cx="3063097" cy="2297323"/>
          </a:xfrm>
        </p:spPr>
      </p:pic>
      <p:pic>
        <p:nvPicPr>
          <p:cNvPr id="6" name="Afbeelding 5" descr="Accommodatie Villa Provincie Ciudad Real voor je vakanti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2222557"/>
            <a:ext cx="5295151" cy="39713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850" y="381000"/>
            <a:ext cx="9505950" cy="914400"/>
          </a:xfrm>
        </p:spPr>
        <p:txBody>
          <a:bodyPr>
            <a:noAutofit/>
          </a:bodyPr>
          <a:lstStyle/>
          <a:p>
            <a:pPr algn="ctr"/>
            <a:r>
              <a:rPr lang="nl-NL" sz="6000" dirty="0"/>
              <a:t>Provincie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971550" y="1295401"/>
            <a:ext cx="7943850" cy="5181600"/>
          </a:xfrm>
        </p:spPr>
        <p:txBody>
          <a:bodyPr/>
          <a:lstStyle/>
          <a:p>
            <a:pPr>
              <a:buClr>
                <a:srgbClr val="FF0000"/>
              </a:buClr>
              <a:buSzPct val="140000"/>
              <a:defRPr/>
            </a:pPr>
            <a:r>
              <a:rPr lang="nl-NL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Vergunningen voor:</a:t>
            </a:r>
          </a:p>
          <a:p>
            <a:pPr lvl="1">
              <a:buClr>
                <a:srgbClr val="FF0000"/>
              </a:buClr>
              <a:buSzPct val="140000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Afvalstoffen</a:t>
            </a:r>
          </a:p>
          <a:p>
            <a:pPr lvl="1">
              <a:buClr>
                <a:srgbClr val="FF0000"/>
              </a:buClr>
              <a:buSzPct val="140000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Grondwateronttrekking</a:t>
            </a:r>
          </a:p>
          <a:p>
            <a:pPr lvl="1">
              <a:buClr>
                <a:srgbClr val="FF0000"/>
              </a:buClr>
              <a:buSzPct val="140000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Geluidshinder</a:t>
            </a:r>
          </a:p>
          <a:p>
            <a:pPr lvl="1">
              <a:buClr>
                <a:srgbClr val="FF0000"/>
              </a:buClr>
              <a:buSzPct val="140000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Ontgronden</a:t>
            </a:r>
          </a:p>
          <a:p>
            <a:pPr lvl="1">
              <a:buClr>
                <a:srgbClr val="FF0000"/>
              </a:buClr>
              <a:buSzPct val="140000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Zwembaden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20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dde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61" y="161038"/>
            <a:ext cx="4787211" cy="340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850" y="381000"/>
            <a:ext cx="9505950" cy="914400"/>
          </a:xfrm>
        </p:spPr>
        <p:txBody>
          <a:bodyPr>
            <a:noAutofit/>
          </a:bodyPr>
          <a:lstStyle/>
          <a:p>
            <a:pPr algn="ctr"/>
            <a:r>
              <a:rPr lang="nl-NL" sz="6000" dirty="0"/>
              <a:t>Controlerende instanties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14350" y="1179468"/>
            <a:ext cx="10382250" cy="531495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nl-NL" sz="8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FIOD-ECD</a:t>
            </a:r>
            <a:r>
              <a:rPr lang="nl-NL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nl-NL" altLang="nl-NL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richt zich op het strafrechtelijk tegengaan van: </a:t>
            </a:r>
          </a:p>
          <a:p>
            <a:pPr marL="0" indent="0">
              <a:buNone/>
            </a:pPr>
            <a:r>
              <a:rPr lang="nl-NL" altLang="nl-NL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fiscale fraude (onder andere BTW-/carrousel fraude, accijns fraude, verzwegen buitenlands vermogen) </a:t>
            </a:r>
          </a:p>
          <a:p>
            <a:pPr marL="0" indent="0">
              <a:buNone/>
            </a:pPr>
            <a:r>
              <a:rPr lang="nl-NL" altLang="nl-NL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financiële/financieel-economische fraude (misbruik van voorkennis, faillissementsfraude, fraude met vastgoed, witwassen, etc.) </a:t>
            </a:r>
          </a:p>
          <a:p>
            <a:pPr marL="0" indent="0">
              <a:buNone/>
            </a:pPr>
            <a:br>
              <a:rPr lang="nl-NL" altLang="nl-NL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altLang="nl-NL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Hiermee wordt een bijdrage geleverd aan de bestrijding van georganiseerde criminaliteit en aan een integer beroeps- en bedrijfsleven</a:t>
            </a:r>
            <a:endParaRPr lang="nl-NL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2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midde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85" y="650858"/>
            <a:ext cx="4727447" cy="310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572768"/>
            <a:ext cx="1001268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600" dirty="0"/>
              <a:t>Arbeidsinspectie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alt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Controle naleving </a:t>
            </a:r>
            <a:r>
              <a:rPr lang="nl-NL" altLang="nl-NL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Arbo-wet</a:t>
            </a:r>
            <a:r>
              <a:rPr lang="nl-NL" alt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alt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er voor werkgevers en werknemers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alt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 boetes opleggen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alt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 het werk stilleggen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alt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 aanwijzingen geven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alt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 veranderingen eisen</a:t>
            </a: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240" y="365760"/>
            <a:ext cx="10591800" cy="1097280"/>
          </a:xfrm>
        </p:spPr>
        <p:txBody>
          <a:bodyPr rtlCol="0">
            <a:normAutofit/>
          </a:bodyPr>
          <a:lstStyle/>
          <a:p>
            <a:pPr algn="ctr"/>
            <a:r>
              <a:rPr lang="nl-NL" sz="5400" dirty="0"/>
              <a:t>Controlerende instanties</a:t>
            </a:r>
            <a:endParaRPr lang="nl" sz="5400" dirty="0"/>
          </a:p>
        </p:txBody>
      </p:sp>
    </p:spTree>
    <p:extLst>
      <p:ext uri="{BB962C8B-B14F-4D97-AF65-F5344CB8AC3E}">
        <p14:creationId xmlns:p14="http://schemas.microsoft.com/office/powerpoint/2010/main" val="16342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idde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12" y="896620"/>
            <a:ext cx="4974336" cy="326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240" y="365760"/>
            <a:ext cx="10591800" cy="1097280"/>
          </a:xfrm>
        </p:spPr>
        <p:txBody>
          <a:bodyPr rtlCol="0">
            <a:normAutofit/>
          </a:bodyPr>
          <a:lstStyle/>
          <a:p>
            <a:pPr algn="ctr"/>
            <a:r>
              <a:rPr lang="nl-NL" sz="5400" dirty="0"/>
              <a:t>Controlerende instanties</a:t>
            </a:r>
            <a:endParaRPr lang="nl" sz="5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7975" y="1554480"/>
            <a:ext cx="10591800" cy="454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nl-NL" sz="5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Nederlandse Voedsel en Waren autoriteit </a:t>
            </a:r>
            <a:r>
              <a:rPr lang="nl-N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nl-N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https://www.nvwa.nl</a:t>
            </a:r>
            <a:r>
              <a:rPr lang="nl-N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 eaLnBrk="1" hangingPunct="1"/>
            <a:endParaRPr lang="nl-NL" altLang="nl-NL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nl-NL" alt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Deze organisatie houdt onder meer toezicht op de volgende wetten:</a:t>
            </a:r>
          </a:p>
          <a:p>
            <a:pPr algn="ctr" eaLnBrk="1" hangingPunct="1"/>
            <a:r>
              <a:rPr lang="nl-NL" altLang="nl-NL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Drank- en Horecawet"/>
              </a:rPr>
              <a:t>Drank- en Horecawet</a:t>
            </a:r>
            <a:r>
              <a:rPr lang="nl-NL" alt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nl-NL" altLang="nl-NL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Tabakswet"/>
              </a:rPr>
              <a:t>Tabakswet</a:t>
            </a:r>
            <a:r>
              <a:rPr lang="nl-NL" alt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nl-NL" altLang="nl-NL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Warenwet"/>
              </a:rPr>
              <a:t>Warenwet</a:t>
            </a:r>
            <a:r>
              <a:rPr lang="nl-NL" alt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endParaRPr lang="nl-NL" altLang="nl-NL" sz="5400" dirty="0"/>
          </a:p>
          <a:p>
            <a:pPr eaLnBrk="1" hangingPunct="1">
              <a:defRPr/>
            </a:pPr>
            <a:endParaRPr lang="nl-NL" sz="5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Logo NVWA.n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" y="4686300"/>
            <a:ext cx="369025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5711759" y="2054162"/>
            <a:ext cx="6153150" cy="2463927"/>
          </a:xfrm>
        </p:spPr>
        <p:txBody>
          <a:bodyPr rtlCol="0"/>
          <a:lstStyle/>
          <a:p>
            <a:r>
              <a:rPr lang="nl-NL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Huiswerk</a:t>
            </a:r>
            <a:endParaRPr lang="nl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28600" y="400050"/>
            <a:ext cx="7013448" cy="6301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5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Hoofdstuk 1 uit de lesstof doorlezen en vragen maken en bij elkaar vergelijken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defRPr/>
            </a:pPr>
            <a:r>
              <a:rPr lang="nl-NL" sz="2000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(helaas soms alweer ingehaald door kleine wetswijzigingen)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defRPr/>
            </a:pPr>
            <a:endParaRPr lang="nl-NL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5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Denk ook aan de extra opdrachten!</a:t>
            </a: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5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Indien je iets niet snapt, zoek verder op Internet. Alle instanties staan er op!</a:t>
            </a: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5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Als ondernemer of manager moet je je eigen weg kunnen vinden!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048206" y="4839207"/>
            <a:ext cx="293478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500" i="1" dirty="0"/>
              <a:t>Alles staat in maken.wikiwijs.nl/116619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24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853440"/>
          </a:xfrm>
        </p:spPr>
        <p:txBody>
          <a:bodyPr rtlCol="0"/>
          <a:lstStyle/>
          <a:p>
            <a:pPr rtl="0"/>
            <a:r>
              <a:rPr lang="nl-NL" b="1" dirty="0"/>
              <a:t>H</a:t>
            </a:r>
            <a:r>
              <a:rPr lang="nl" b="1" dirty="0"/>
              <a:t>oe komt het cijfer tot 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12520" y="1539240"/>
            <a:ext cx="3962400" cy="4921885"/>
          </a:xfrm>
        </p:spPr>
        <p:txBody>
          <a:bodyPr rtlCol="0">
            <a:normAutofit/>
          </a:bodyPr>
          <a:lstStyle/>
          <a:p>
            <a:pPr rt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werkopdrachten zorgen voor 25% van je cijfer.</a:t>
            </a:r>
          </a:p>
          <a:p>
            <a:pPr rt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eindtoets bepaald 75% van je cijfer.</a:t>
            </a:r>
          </a:p>
          <a:p>
            <a:pPr rt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atuurlijk kijken we ook naar je aanwezigheid en hoe je deelname is tijdens de lessen.</a:t>
            </a:r>
          </a:p>
        </p:txBody>
      </p:sp>
      <p:graphicFrame>
        <p:nvGraphicFramePr>
          <p:cNvPr id="5" name="Tijdelijke aanduiding voor inhoud 4" descr="Onderling verbonden blokproces met reeks van drie stappen in een proces en een beschrijving van de taken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5156948"/>
              </p:ext>
            </p:extLst>
          </p:nvPr>
        </p:nvGraphicFramePr>
        <p:xfrm>
          <a:off x="5074920" y="1539240"/>
          <a:ext cx="6903720" cy="4921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26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5234160" y="2423464"/>
            <a:ext cx="5450956" cy="2107473"/>
          </a:xfrm>
        </p:spPr>
        <p:txBody>
          <a:bodyPr rtlCol="0"/>
          <a:lstStyle/>
          <a:p>
            <a:pPr algn="ctr"/>
            <a:r>
              <a:rPr lang="nl-NL" sz="8000" dirty="0"/>
              <a:t>Het  les materiaal</a:t>
            </a:r>
            <a:endParaRPr lang="nl" sz="8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612648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Lesstof/Boek: </a:t>
            </a:r>
          </a:p>
          <a:p>
            <a:pPr marL="411480" lvl="1" indent="0">
              <a:buNone/>
              <a:defRPr/>
            </a:pPr>
            <a:r>
              <a:rPr lang="nl-NL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Personeel en organisatie krijgen jullie digitaal</a:t>
            </a:r>
          </a:p>
          <a:p>
            <a:pPr>
              <a:defRPr/>
            </a:pP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Opdrachten</a:t>
            </a:r>
          </a:p>
          <a:p>
            <a:pPr marL="411480" lvl="1" indent="0">
              <a:buNone/>
              <a:defRPr/>
            </a:pPr>
            <a:r>
              <a:rPr lang="nl-NL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Worden vandaag uitgedeeld </a:t>
            </a:r>
          </a:p>
          <a:p>
            <a:pPr>
              <a:defRPr/>
            </a:pP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Jullie inbreng</a:t>
            </a:r>
          </a:p>
          <a:p>
            <a:pPr marL="411480" lvl="1" indent="0">
              <a:buNone/>
              <a:defRPr/>
            </a:pPr>
            <a:r>
              <a:rPr lang="nl-NL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alles wat jullie relevant vinden en past binnen de tijd en de lessen</a:t>
            </a:r>
          </a:p>
          <a:p>
            <a:pPr>
              <a:defRPr/>
            </a:pP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Mijn inbreng </a:t>
            </a:r>
          </a:p>
          <a:p>
            <a:pPr marL="411480" lvl="1" indent="0">
              <a:buNone/>
              <a:defRPr/>
            </a:pPr>
            <a:r>
              <a:rPr lang="nl-NL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praktijkvoorbeelden</a:t>
            </a:r>
          </a:p>
          <a:p>
            <a:pPr>
              <a:defRPr/>
            </a:pP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wat ik er nog bij haal</a:t>
            </a:r>
          </a:p>
          <a:p>
            <a:pPr rtl="0"/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17185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073640" cy="1097280"/>
          </a:xfrm>
        </p:spPr>
        <p:txBody>
          <a:bodyPr rtlCol="0">
            <a:normAutofit fontScale="90000"/>
          </a:bodyPr>
          <a:lstStyle/>
          <a:p>
            <a:r>
              <a:rPr lang="nl-NL" dirty="0"/>
              <a:t>Personeel - Medewerkers</a:t>
            </a:r>
            <a:endParaRPr lang="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84960"/>
            <a:ext cx="10226040" cy="484632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endParaRPr lang="nl-NL" dirty="0"/>
          </a:p>
          <a:p>
            <a:pPr marL="571500" indent="-5715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Vormen de kracht van het bedrijf</a:t>
            </a:r>
          </a:p>
          <a:p>
            <a:pPr marL="571500" indent="-5715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Zijn dus veel belangrijker dan vaak gedacht</a:t>
            </a:r>
          </a:p>
          <a:p>
            <a:pPr marL="571500" indent="-5715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 bedrijf is de vent en niet de tent</a:t>
            </a:r>
          </a:p>
          <a:p>
            <a:pPr marL="571500" indent="-5715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 bedrijf is de vrouw niet het gebouw</a:t>
            </a:r>
          </a:p>
          <a:p>
            <a:pPr marL="571500" indent="-5715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zijn niet zomaar uitwisselbaar voor een andere medewerker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427056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073640" cy="1097280"/>
          </a:xfrm>
        </p:spPr>
        <p:txBody>
          <a:bodyPr rtlCol="0">
            <a:normAutofit fontScale="90000"/>
          </a:bodyPr>
          <a:lstStyle/>
          <a:p>
            <a:r>
              <a:rPr lang="nl-NL" dirty="0"/>
              <a:t>Personeel - Medewerkers</a:t>
            </a:r>
            <a:endParaRPr lang="n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 en externe organisaties</a:t>
            </a:r>
          </a:p>
          <a:p>
            <a:pPr>
              <a:buClr>
                <a:srgbClr val="FF0000"/>
              </a:buClr>
              <a:buSzPct val="140000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Publiekrecht en privaatrecht</a:t>
            </a:r>
          </a:p>
          <a:p>
            <a:pPr>
              <a:buClr>
                <a:srgbClr val="FF0000"/>
              </a:buClr>
              <a:buSzPct val="140000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Controlerende instanties</a:t>
            </a:r>
          </a:p>
        </p:txBody>
      </p:sp>
      <p:pic>
        <p:nvPicPr>
          <p:cNvPr id="6" name="Picture 5" descr="controleur, &lt;p&gt;illustratie van een controleur&lt;/p&g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98" y="2936558"/>
            <a:ext cx="18018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0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073640" cy="1097280"/>
          </a:xfrm>
        </p:spPr>
        <p:txBody>
          <a:bodyPr rtlCol="0">
            <a:normAutofit/>
          </a:bodyPr>
          <a:lstStyle/>
          <a:p>
            <a:r>
              <a:rPr lang="nl-NL" dirty="0"/>
              <a:t>De communicatiekring</a:t>
            </a:r>
            <a:endParaRPr lang="n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17320" y="1341120"/>
            <a:ext cx="9570720" cy="523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Oftewel het netwerk van de ondernemer: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Zakelijke instanties: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6C03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Brancheorganisatie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6C03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Productschap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6C03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Bedrijfschap</a:t>
            </a:r>
          </a:p>
          <a:p>
            <a:pPr marL="857250" lvl="2" indent="0" eaLnBrk="1" hangingPunct="1">
              <a:buClr>
                <a:srgbClr val="C36C03"/>
              </a:buClr>
              <a:buNone/>
              <a:defRPr/>
            </a:pPr>
            <a:r>
              <a:rPr lang="nl-NL" sz="3600" b="1" kern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laatste twee verdienen extra aandacht omdat deze zijn aangepast, zoek dit op!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buClr>
                <a:srgbClr val="E4005C"/>
              </a:buClr>
              <a:buFont typeface="Wingdings" panose="05000000000000000000" pitchFamily="2" charset="2"/>
              <a:buChar char="n"/>
              <a:defRPr/>
            </a:pPr>
            <a:endParaRPr kumimoji="0" lang="nl-NL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18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073640" cy="1097280"/>
          </a:xfrm>
        </p:spPr>
        <p:txBody>
          <a:bodyPr rtlCol="0">
            <a:normAutofit/>
          </a:bodyPr>
          <a:lstStyle/>
          <a:p>
            <a:r>
              <a:rPr lang="nl-NL" dirty="0"/>
              <a:t>De communicatiering</a:t>
            </a:r>
            <a:endParaRPr lang="n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17320" y="1341120"/>
            <a:ext cx="9570720" cy="445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Oftewel het netwerk van de ondernemer: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Personen zakelijk:</a:t>
            </a:r>
          </a:p>
          <a:p>
            <a:pPr lvl="1" eaLnBrk="1" hangingPunct="1"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Collega’s</a:t>
            </a:r>
          </a:p>
          <a:p>
            <a:pPr lvl="1" eaLnBrk="1" hangingPunct="1"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Vertegenwoordigers</a:t>
            </a:r>
          </a:p>
          <a:p>
            <a:pPr lvl="1" eaLnBrk="1" hangingPunct="1"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Medewerkers / Stagiaires</a:t>
            </a:r>
          </a:p>
          <a:p>
            <a:pPr lvl="3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endParaRPr kumimoji="0" lang="nl-NL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raadmodelgebouw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335_TF03031027" id="{836AE9ED-5784-4731-B268-EAAB2F301BAC}" vid="{ED32C2F3-4D8A-4687-8179-F2193491F7BA}"/>
    </a:ext>
  </a:extLst>
</a:theme>
</file>

<file path=ppt/theme/theme2.xml><?xml version="1.0" encoding="utf-8"?>
<a:theme xmlns:a="http://schemas.openxmlformats.org/drawingml/2006/main" name="Office-thema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0C5B9-1E5F-4356-968E-2FC64955BFF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sjabloon zakelijk</Template>
  <TotalTime>601</TotalTime>
  <Words>1308</Words>
  <Application>Microsoft Office PowerPoint</Application>
  <PresentationFormat>Breedbeeld</PresentationFormat>
  <Paragraphs>269</Paragraphs>
  <Slides>35</Slides>
  <Notes>33</Notes>
  <HiddenSlides>2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2" baseType="lpstr">
      <vt:lpstr>Arial</vt:lpstr>
      <vt:lpstr>Calibri</vt:lpstr>
      <vt:lpstr>Tahoma</vt:lpstr>
      <vt:lpstr>Times New Roman</vt:lpstr>
      <vt:lpstr>Wingdings</vt:lpstr>
      <vt:lpstr>Draadmodelgebouw 16x9</vt:lpstr>
      <vt:lpstr>Imaging.Document</vt:lpstr>
      <vt:lpstr>Personeel en organisatie</vt:lpstr>
      <vt:lpstr>PowerPoint-presentatie</vt:lpstr>
      <vt:lpstr>Personeel en organisatie</vt:lpstr>
      <vt:lpstr>Hoe komt het cijfer tot stand</vt:lpstr>
      <vt:lpstr>Het  les materiaal</vt:lpstr>
      <vt:lpstr>Personeel - Medewerkers</vt:lpstr>
      <vt:lpstr>Personeel - Medewerkers</vt:lpstr>
      <vt:lpstr>De communicatiekring</vt:lpstr>
      <vt:lpstr>De communicatiering</vt:lpstr>
      <vt:lpstr>De communicatiekring</vt:lpstr>
      <vt:lpstr>De communicatiekring</vt:lpstr>
      <vt:lpstr>Publiekrechtelijke bedrijfsorganisaties</vt:lpstr>
      <vt:lpstr>Publiekrechtelijke bedrijfsorganisaties</vt:lpstr>
      <vt:lpstr>Publiekrechtelijke bedrijfsorganisaties</vt:lpstr>
      <vt:lpstr>Publiekrechtelijke bedrijfsorganisaties</vt:lpstr>
      <vt:lpstr>Publiekrecht en Privaatrecht</vt:lpstr>
      <vt:lpstr>Publiekrecht</vt:lpstr>
      <vt:lpstr>Publiekrecht</vt:lpstr>
      <vt:lpstr>Privaatrecht</vt:lpstr>
      <vt:lpstr>Privaatrecht</vt:lpstr>
      <vt:lpstr>Privaatrecht en de ondernemer</vt:lpstr>
      <vt:lpstr>Publiekrecht en de ondernemer</vt:lpstr>
      <vt:lpstr>Privaatrechtelijke bedrijfsorganisaties</vt:lpstr>
      <vt:lpstr>Werknemersorganisaties </vt:lpstr>
      <vt:lpstr>Wergeversorganisaties</vt:lpstr>
      <vt:lpstr>Brancheorganisaties</vt:lpstr>
      <vt:lpstr>Brancheorganisaties</vt:lpstr>
      <vt:lpstr>Voorlichtende instanties </vt:lpstr>
      <vt:lpstr>Vergunningverlenende instanties</vt:lpstr>
      <vt:lpstr>Gemeente</vt:lpstr>
      <vt:lpstr>Provincie</vt:lpstr>
      <vt:lpstr>Controlerende instanties</vt:lpstr>
      <vt:lpstr>Controlerende instanties</vt:lpstr>
      <vt:lpstr>Controlerende instanties</vt:lpstr>
      <vt:lpstr>Huiswerk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Personeel en organisatie</dc:title>
  <dc:creator>Geraar de Jong</dc:creator>
  <cp:lastModifiedBy>Geraar de Jong</cp:lastModifiedBy>
  <cp:revision>65</cp:revision>
  <dcterms:created xsi:type="dcterms:W3CDTF">2017-10-29T21:12:57Z</dcterms:created>
  <dcterms:modified xsi:type="dcterms:W3CDTF">2020-11-01T12:26:28Z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